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Lst>
  <p:notesMasterIdLst>
    <p:notesMasterId r:id="rId31"/>
  </p:notesMasterIdLst>
  <p:sldIdLst>
    <p:sldId id="261" r:id="rId6"/>
    <p:sldId id="262" r:id="rId7"/>
    <p:sldId id="352" r:id="rId8"/>
    <p:sldId id="266" r:id="rId9"/>
    <p:sldId id="267" r:id="rId10"/>
    <p:sldId id="280" r:id="rId11"/>
    <p:sldId id="281" r:id="rId12"/>
    <p:sldId id="282" r:id="rId13"/>
    <p:sldId id="289" r:id="rId14"/>
    <p:sldId id="296" r:id="rId15"/>
    <p:sldId id="359" r:id="rId16"/>
    <p:sldId id="360" r:id="rId17"/>
    <p:sldId id="358" r:id="rId18"/>
    <p:sldId id="293" r:id="rId19"/>
    <p:sldId id="354" r:id="rId20"/>
    <p:sldId id="356" r:id="rId21"/>
    <p:sldId id="355" r:id="rId22"/>
    <p:sldId id="357" r:id="rId23"/>
    <p:sldId id="297" r:id="rId24"/>
    <p:sldId id="292" r:id="rId25"/>
    <p:sldId id="290" r:id="rId26"/>
    <p:sldId id="291" r:id="rId27"/>
    <p:sldId id="353" r:id="rId28"/>
    <p:sldId id="264" r:id="rId29"/>
    <p:sldId id="263" r:id="rId30"/>
  </p:sldIdLst>
  <p:sldSz cx="12192000" cy="6858000"/>
  <p:notesSz cx="7010400" cy="92964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Patterson" initials="NP" lastIdx="4" clrIdx="0">
    <p:extLst>
      <p:ext uri="{19B8F6BF-5375-455C-9EA6-DF929625EA0E}">
        <p15:presenceInfo xmlns:p15="http://schemas.microsoft.com/office/powerpoint/2012/main" userId="S-1-5-21-4283472859-1789504229-2100081591-1496" providerId="AD"/>
      </p:ext>
    </p:extLst>
  </p:cmAuthor>
  <p:cmAuthor id="2" name="Nancy" initials="N" lastIdx="5" clrIdx="1">
    <p:extLst>
      <p:ext uri="{19B8F6BF-5375-455C-9EA6-DF929625EA0E}">
        <p15:presenceInfo xmlns:p15="http://schemas.microsoft.com/office/powerpoint/2012/main" userId="S::npatterson@teltech.com::724b78a9-dcd5-4678-9894-abbd0586edc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a:srgbClr val="000000"/>
    <a:srgbClr val="8C96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5282" autoAdjust="0"/>
  </p:normalViewPr>
  <p:slideViewPr>
    <p:cSldViewPr snapToGrid="0">
      <p:cViewPr varScale="1">
        <p:scale>
          <a:sx n="86" d="100"/>
          <a:sy n="86" d="100"/>
        </p:scale>
        <p:origin x="557"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8" tIns="46585" rIns="93168" bIns="46585"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3168" tIns="46585" rIns="93168" bIns="46585" rtlCol="0"/>
          <a:lstStyle>
            <a:lvl1pPr algn="r">
              <a:defRPr sz="1200"/>
            </a:lvl1pPr>
          </a:lstStyle>
          <a:p>
            <a:fld id="{3ADBAA1B-C72B-4D8F-B8BF-112C9676413C}" type="datetimeFigureOut">
              <a:rPr lang="en-US" smtClean="0"/>
              <a:t>8/11/2020</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3168" tIns="46585" rIns="93168" bIns="46585"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68" tIns="46585" rIns="93168" bIns="465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3168" tIns="46585" rIns="93168"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3168" tIns="46585" rIns="93168" bIns="46585" rtlCol="0" anchor="b"/>
          <a:lstStyle>
            <a:lvl1pPr algn="r">
              <a:defRPr sz="1200"/>
            </a:lvl1pPr>
          </a:lstStyle>
          <a:p>
            <a:fld id="{25B2B39C-7253-4165-A57B-3516A226146B}" type="slidenum">
              <a:rPr lang="en-US" smtClean="0"/>
              <a:t>‹#›</a:t>
            </a:fld>
            <a:endParaRPr lang="en-US" dirty="0"/>
          </a:p>
        </p:txBody>
      </p:sp>
    </p:spTree>
    <p:extLst>
      <p:ext uri="{BB962C8B-B14F-4D97-AF65-F5344CB8AC3E}">
        <p14:creationId xmlns:p14="http://schemas.microsoft.com/office/powerpoint/2010/main" val="2547098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012E30-3B51-5D40-91F9-0B3097C4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428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EDADD-6AB0-4C9A-B16C-795E87B52E3B}"/>
              </a:ext>
            </a:extLst>
          </p:cNvPr>
          <p:cNvSpPr>
            <a:spLocks noGrp="1"/>
          </p:cNvSpPr>
          <p:nvPr>
            <p:ph type="ctrTitle" hasCustomPrompt="1"/>
          </p:nvPr>
        </p:nvSpPr>
        <p:spPr>
          <a:xfrm>
            <a:off x="1524000" y="1122363"/>
            <a:ext cx="9144000" cy="2387600"/>
          </a:xfrm>
        </p:spPr>
        <p:txBody>
          <a:bodyPr anchor="b"/>
          <a:lstStyle>
            <a:lvl1pPr algn="ctr">
              <a:defRPr sz="6000">
                <a:solidFill>
                  <a:srgbClr val="000000"/>
                </a:solidFill>
              </a:defRPr>
            </a:lvl1pPr>
          </a:lstStyle>
          <a:p>
            <a:r>
              <a:rPr lang="en-US" dirty="0"/>
              <a:t>Add Your Title</a:t>
            </a:r>
          </a:p>
        </p:txBody>
      </p:sp>
      <p:sp>
        <p:nvSpPr>
          <p:cNvPr id="3" name="Subtitle 2">
            <a:extLst>
              <a:ext uri="{FF2B5EF4-FFF2-40B4-BE49-F238E27FC236}">
                <a16:creationId xmlns:a16="http://schemas.microsoft.com/office/drawing/2014/main" id="{34FAA43B-DC31-469F-AD1D-2EFD11D5F0E8}"/>
              </a:ext>
            </a:extLst>
          </p:cNvPr>
          <p:cNvSpPr>
            <a:spLocks noGrp="1"/>
          </p:cNvSpPr>
          <p:nvPr>
            <p:ph type="subTitle" idx="1" hasCustomPrompt="1"/>
          </p:nvPr>
        </p:nvSpPr>
        <p:spPr>
          <a:xfrm>
            <a:off x="1524000" y="3602038"/>
            <a:ext cx="9144000" cy="1655762"/>
          </a:xfrm>
        </p:spPr>
        <p:txBody>
          <a:bodyPr/>
          <a:lstStyle>
            <a:lvl1pPr marL="0" indent="0" algn="ctr">
              <a:buNone/>
              <a:defRPr sz="2400">
                <a:solidFill>
                  <a:srgbClr val="8C96A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a subtitle</a:t>
            </a:r>
          </a:p>
        </p:txBody>
      </p:sp>
      <p:sp>
        <p:nvSpPr>
          <p:cNvPr id="5" name="Footer Placeholder 4">
            <a:extLst>
              <a:ext uri="{FF2B5EF4-FFF2-40B4-BE49-F238E27FC236}">
                <a16:creationId xmlns:a16="http://schemas.microsoft.com/office/drawing/2014/main" id="{ED2D83CE-CF2B-4794-8873-E99CBB77ADA4}"/>
              </a:ext>
            </a:extLst>
          </p:cNvPr>
          <p:cNvSpPr>
            <a:spLocks noGrp="1"/>
          </p:cNvSpPr>
          <p:nvPr>
            <p:ph type="ftr" sz="quarter" idx="11"/>
          </p:nvPr>
        </p:nvSpPr>
        <p:spPr>
          <a:xfrm>
            <a:off x="4038600" y="6356350"/>
            <a:ext cx="4114800" cy="365125"/>
          </a:xfrm>
          <a:prstGeom prst="rect">
            <a:avLst/>
          </a:prstGeom>
          <a:ln>
            <a:noFill/>
          </a:ln>
        </p:spPr>
        <p:txBody>
          <a:bodyPr/>
          <a:lstStyle>
            <a:lvl1pPr>
              <a:defRPr>
                <a:ln>
                  <a:noFill/>
                </a:ln>
                <a:latin typeface="Arial" panose="020B0604020202020204" pitchFamily="34" charset="0"/>
                <a:cs typeface="Arial" panose="020B0604020202020204" pitchFamily="34" charset="0"/>
              </a:defRPr>
            </a:lvl1pPr>
          </a:lstStyle>
          <a:p>
            <a:r>
              <a:rPr lang="en-US"/>
              <a:t>Telecommunications Industry Association (TIA)</a:t>
            </a:r>
            <a:endParaRPr lang="en-US" dirty="0"/>
          </a:p>
        </p:txBody>
      </p:sp>
    </p:spTree>
    <p:extLst>
      <p:ext uri="{BB962C8B-B14F-4D97-AF65-F5344CB8AC3E}">
        <p14:creationId xmlns:p14="http://schemas.microsoft.com/office/powerpoint/2010/main" val="3020366451"/>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03539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637895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56482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3900583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52653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4337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3047855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1151793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72306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60487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4770-1F12-44C3-9B92-E14E8FB3F928}"/>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BF305AF-8F48-4363-B78F-2DE4481AB9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D5F40-2708-4B26-AECA-1A6CFD9CB990}"/>
              </a:ext>
            </a:extLst>
          </p:cNvPr>
          <p:cNvSpPr>
            <a:spLocks noGrp="1"/>
          </p:cNvSpPr>
          <p:nvPr>
            <p:ph type="dt" sz="half" idx="10"/>
          </p:nvPr>
        </p:nvSpPr>
        <p:spPr>
          <a:xfrm>
            <a:off x="838200" y="6356350"/>
            <a:ext cx="2743200" cy="365125"/>
          </a:xfrm>
          <a:prstGeom prst="rect">
            <a:avLst/>
          </a:prstGeom>
        </p:spPr>
        <p:txBody>
          <a:bodyPr/>
          <a:lstStyle/>
          <a:p>
            <a:fld id="{9C769A72-6931-449E-8F0D-5791BEB08883}" type="datetimeFigureOut">
              <a:rPr lang="en-US" smtClean="0"/>
              <a:t>8/11/2020</a:t>
            </a:fld>
            <a:endParaRPr lang="en-US" dirty="0"/>
          </a:p>
        </p:txBody>
      </p:sp>
      <p:sp>
        <p:nvSpPr>
          <p:cNvPr id="5" name="Footer Placeholder 4">
            <a:extLst>
              <a:ext uri="{FF2B5EF4-FFF2-40B4-BE49-F238E27FC236}">
                <a16:creationId xmlns:a16="http://schemas.microsoft.com/office/drawing/2014/main" id="{3B3E0453-C514-4BEF-BAA0-805172311003}"/>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
        <p:nvSpPr>
          <p:cNvPr id="6" name="Slide Number Placeholder 5">
            <a:extLst>
              <a:ext uri="{FF2B5EF4-FFF2-40B4-BE49-F238E27FC236}">
                <a16:creationId xmlns:a16="http://schemas.microsoft.com/office/drawing/2014/main" id="{7771837D-8F83-421E-B974-8993B4FFFE58}"/>
              </a:ext>
            </a:extLst>
          </p:cNvPr>
          <p:cNvSpPr>
            <a:spLocks noGrp="1"/>
          </p:cNvSpPr>
          <p:nvPr>
            <p:ph type="sldNum" sz="quarter" idx="12"/>
          </p:nvPr>
        </p:nvSpPr>
        <p:spPr>
          <a:xfrm>
            <a:off x="8610600" y="6356350"/>
            <a:ext cx="2743200" cy="365125"/>
          </a:xfrm>
          <a:prstGeom prst="rect">
            <a:avLst/>
          </a:prstGeom>
        </p:spPr>
        <p:txBody>
          <a:bodyPr/>
          <a:lstStyle/>
          <a:p>
            <a:fld id="{D6F3A47C-0C53-4F9B-A5F2-870187FD8859}" type="slidenum">
              <a:rPr lang="en-US" smtClean="0"/>
              <a:t>‹#›</a:t>
            </a:fld>
            <a:endParaRPr lang="en-US" dirty="0"/>
          </a:p>
        </p:txBody>
      </p:sp>
      <p:cxnSp>
        <p:nvCxnSpPr>
          <p:cNvPr id="7" name="Straight Connector 6">
            <a:extLst>
              <a:ext uri="{FF2B5EF4-FFF2-40B4-BE49-F238E27FC236}">
                <a16:creationId xmlns:a16="http://schemas.microsoft.com/office/drawing/2014/main" id="{890E19B7-CC76-4E32-AB5D-F161AC398BE3}"/>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6247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AF80B-7185-47CA-B1A8-1715957C05A2}"/>
              </a:ext>
            </a:extLst>
          </p:cNvPr>
          <p:cNvSpPr>
            <a:spLocks noGrp="1"/>
          </p:cNvSpPr>
          <p:nvPr>
            <p:ph type="title" hasCustomPrompt="1"/>
          </p:nvPr>
        </p:nvSpPr>
        <p:spPr>
          <a:xfrm>
            <a:off x="831850" y="1709738"/>
            <a:ext cx="10515600" cy="2852737"/>
          </a:xfrm>
        </p:spPr>
        <p:txBody>
          <a:bodyPr anchor="b"/>
          <a:lstStyle>
            <a:lvl1pPr>
              <a:defRPr sz="6000">
                <a:solidFill>
                  <a:srgbClr val="000000"/>
                </a:solidFill>
              </a:defRPr>
            </a:lvl1pPr>
          </a:lstStyle>
          <a:p>
            <a:r>
              <a:rPr lang="en-US" dirty="0"/>
              <a:t>Add a subsection header</a:t>
            </a:r>
          </a:p>
        </p:txBody>
      </p:sp>
      <p:sp>
        <p:nvSpPr>
          <p:cNvPr id="3" name="Text Placeholder 2">
            <a:extLst>
              <a:ext uri="{FF2B5EF4-FFF2-40B4-BE49-F238E27FC236}">
                <a16:creationId xmlns:a16="http://schemas.microsoft.com/office/drawing/2014/main" id="{5612DE84-5B06-4E2E-AE7F-F48595A2617F}"/>
              </a:ext>
            </a:extLst>
          </p:cNvPr>
          <p:cNvSpPr>
            <a:spLocks noGrp="1"/>
          </p:cNvSpPr>
          <p:nvPr>
            <p:ph type="body" idx="1" hasCustomPrompt="1"/>
          </p:nvPr>
        </p:nvSpPr>
        <p:spPr>
          <a:xfrm>
            <a:off x="831850" y="4589463"/>
            <a:ext cx="10515600" cy="1500187"/>
          </a:xfrm>
        </p:spPr>
        <p:txBody>
          <a:bodyPr/>
          <a:lstStyle>
            <a:lvl1pPr marL="0" indent="0">
              <a:buNone/>
              <a:defRPr sz="2400">
                <a:solidFill>
                  <a:srgbClr val="8C96A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a subtitle</a:t>
            </a:r>
          </a:p>
        </p:txBody>
      </p:sp>
      <p:sp>
        <p:nvSpPr>
          <p:cNvPr id="5" name="Footer Placeholder 4">
            <a:extLst>
              <a:ext uri="{FF2B5EF4-FFF2-40B4-BE49-F238E27FC236}">
                <a16:creationId xmlns:a16="http://schemas.microsoft.com/office/drawing/2014/main" id="{58018297-EC8D-4EE8-96C8-A094959ABE20}"/>
              </a:ext>
            </a:extLst>
          </p:cNvPr>
          <p:cNvSpPr>
            <a:spLocks noGrp="1"/>
          </p:cNvSpPr>
          <p:nvPr>
            <p:ph type="ftr" sz="quarter" idx="11"/>
          </p:nvPr>
        </p:nvSpPr>
        <p:spPr>
          <a:xfrm>
            <a:off x="4038600" y="6356350"/>
            <a:ext cx="4114800" cy="365125"/>
          </a:xfrm>
          <a:prstGeom prst="rect">
            <a:avLst/>
          </a:prstGeom>
        </p:spPr>
        <p:txBody>
          <a:bodyPr/>
          <a:lstStyle>
            <a:lvl1pPr>
              <a:defRPr b="0"/>
            </a:lvl1pPr>
          </a:lstStyle>
          <a:p>
            <a:r>
              <a:rPr lang="en-US" dirty="0"/>
              <a:t>Telecommunications Industry Association (TIA)</a:t>
            </a:r>
          </a:p>
        </p:txBody>
      </p:sp>
      <p:cxnSp>
        <p:nvCxnSpPr>
          <p:cNvPr id="7" name="Straight Connector 6">
            <a:extLst>
              <a:ext uri="{FF2B5EF4-FFF2-40B4-BE49-F238E27FC236}">
                <a16:creationId xmlns:a16="http://schemas.microsoft.com/office/drawing/2014/main" id="{E07A819D-51B0-4040-BD01-BEF3741B668A}"/>
              </a:ext>
            </a:extLst>
          </p:cNvPr>
          <p:cNvCxnSpPr>
            <a:cxnSpLocks/>
          </p:cNvCxnSpPr>
          <p:nvPr userDrawn="1"/>
        </p:nvCxnSpPr>
        <p:spPr bwMode="auto">
          <a:xfrm>
            <a:off x="831850" y="4562475"/>
            <a:ext cx="8490120"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8437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E5F94-732B-44E0-9D7D-35C67D0ADF02}"/>
              </a:ext>
            </a:extLst>
          </p:cNvPr>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FC999FE-722F-462A-B95D-C36C80E4EC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F9FE15-B2B5-497D-9BB4-C5EA97DE82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B25621-A0DF-459A-A335-D5B2AAB037E0}"/>
              </a:ext>
            </a:extLst>
          </p:cNvPr>
          <p:cNvSpPr>
            <a:spLocks noGrp="1"/>
          </p:cNvSpPr>
          <p:nvPr>
            <p:ph type="dt" sz="half" idx="10"/>
          </p:nvPr>
        </p:nvSpPr>
        <p:spPr>
          <a:xfrm>
            <a:off x="838200" y="6356350"/>
            <a:ext cx="2743200" cy="365125"/>
          </a:xfrm>
          <a:prstGeom prst="rect">
            <a:avLst/>
          </a:prstGeom>
        </p:spPr>
        <p:txBody>
          <a:bodyPr/>
          <a:lstStyle/>
          <a:p>
            <a:fld id="{9C769A72-6931-449E-8F0D-5791BEB08883}" type="datetimeFigureOut">
              <a:rPr lang="en-US" smtClean="0"/>
              <a:t>8/11/2020</a:t>
            </a:fld>
            <a:endParaRPr lang="en-US" dirty="0"/>
          </a:p>
        </p:txBody>
      </p:sp>
      <p:sp>
        <p:nvSpPr>
          <p:cNvPr id="6" name="Footer Placeholder 5">
            <a:extLst>
              <a:ext uri="{FF2B5EF4-FFF2-40B4-BE49-F238E27FC236}">
                <a16:creationId xmlns:a16="http://schemas.microsoft.com/office/drawing/2014/main" id="{A1D04A0F-9D8B-4077-BA47-1E2358801936}"/>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
        <p:nvSpPr>
          <p:cNvPr id="7" name="Slide Number Placeholder 6">
            <a:extLst>
              <a:ext uri="{FF2B5EF4-FFF2-40B4-BE49-F238E27FC236}">
                <a16:creationId xmlns:a16="http://schemas.microsoft.com/office/drawing/2014/main" id="{472AF3FF-04C5-4AE5-A152-D62416C6DF7C}"/>
              </a:ext>
            </a:extLst>
          </p:cNvPr>
          <p:cNvSpPr>
            <a:spLocks noGrp="1"/>
          </p:cNvSpPr>
          <p:nvPr>
            <p:ph type="sldNum" sz="quarter" idx="12"/>
          </p:nvPr>
        </p:nvSpPr>
        <p:spPr>
          <a:xfrm>
            <a:off x="8610600" y="6356350"/>
            <a:ext cx="2743200" cy="365125"/>
          </a:xfrm>
          <a:prstGeom prst="rect">
            <a:avLst/>
          </a:prstGeom>
        </p:spPr>
        <p:txBody>
          <a:bodyPr/>
          <a:lstStyle/>
          <a:p>
            <a:fld id="{D6F3A47C-0C53-4F9B-A5F2-870187FD8859}" type="slidenum">
              <a:rPr lang="en-US" smtClean="0"/>
              <a:t>‹#›</a:t>
            </a:fld>
            <a:endParaRPr lang="en-US" dirty="0"/>
          </a:p>
        </p:txBody>
      </p:sp>
      <p:cxnSp>
        <p:nvCxnSpPr>
          <p:cNvPr id="8" name="Straight Connector 7">
            <a:extLst>
              <a:ext uri="{FF2B5EF4-FFF2-40B4-BE49-F238E27FC236}">
                <a16:creationId xmlns:a16="http://schemas.microsoft.com/office/drawing/2014/main" id="{1A6FA927-7878-45DD-9C78-B1A8F03FDC43}"/>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46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FE5F-774B-4A29-B2F3-A76E0CE365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9EC9B0-CE9F-407E-89E9-906A493C5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B533A3-AABA-4348-9981-4ACFD125D0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31A31C-3932-48C6-ABDA-B330A8865A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D940AC-E7B5-4418-AC8E-A956BCA767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CCBD3DF1-A0DF-4F3B-881D-F3A9A5DCF161}"/>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cxnSp>
        <p:nvCxnSpPr>
          <p:cNvPr id="10" name="Straight Connector 9">
            <a:extLst>
              <a:ext uri="{FF2B5EF4-FFF2-40B4-BE49-F238E27FC236}">
                <a16:creationId xmlns:a16="http://schemas.microsoft.com/office/drawing/2014/main" id="{53EE533B-6DDD-422C-B846-297E14ADDE8E}"/>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9602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E0E6A-FA89-44BF-95A1-F739EBA23E07}"/>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ACFFD4E-EAF3-4DB9-B9A9-1129A9DB2138}"/>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cxnSp>
        <p:nvCxnSpPr>
          <p:cNvPr id="6" name="Straight Connector 5">
            <a:extLst>
              <a:ext uri="{FF2B5EF4-FFF2-40B4-BE49-F238E27FC236}">
                <a16:creationId xmlns:a16="http://schemas.microsoft.com/office/drawing/2014/main" id="{DA814D34-7D30-4A6E-ACBA-97A8ECC4BAAA}"/>
              </a:ext>
            </a:extLst>
          </p:cNvPr>
          <p:cNvCxnSpPr/>
          <p:nvPr userDrawn="1"/>
        </p:nvCxnSpPr>
        <p:spPr bwMode="auto">
          <a:xfrm>
            <a:off x="932121" y="1403498"/>
            <a:ext cx="7221279" cy="0"/>
          </a:xfrm>
          <a:prstGeom prst="line">
            <a:avLst/>
          </a:prstGeom>
          <a:ln w="38100">
            <a:solidFill>
              <a:srgbClr val="D2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21700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3C9B2CA-AB8E-4FE8-9257-85E0F6F74103}"/>
              </a:ext>
            </a:extLst>
          </p:cNvPr>
          <p:cNvSpPr>
            <a:spLocks noGrp="1"/>
          </p:cNvSpPr>
          <p:nvPr>
            <p:ph type="ftr" sz="quarter" idx="11"/>
          </p:nvPr>
        </p:nvSpPr>
        <p:spPr>
          <a:xfrm>
            <a:off x="4038600" y="6356350"/>
            <a:ext cx="4114800" cy="365125"/>
          </a:xfrm>
          <a:prstGeom prst="rect">
            <a:avLst/>
          </a:prstGeom>
        </p:spPr>
        <p:txBody>
          <a:bodyPr/>
          <a:lstStyle/>
          <a:p>
            <a:r>
              <a:rPr lang="en-US" dirty="0"/>
              <a:t>www.tiaonline.org | @</a:t>
            </a:r>
            <a:r>
              <a:rPr lang="en-US" dirty="0" err="1"/>
              <a:t>tiaonline</a:t>
            </a:r>
            <a:endParaRPr lang="en-US" dirty="0"/>
          </a:p>
        </p:txBody>
      </p:sp>
    </p:spTree>
    <p:extLst>
      <p:ext uri="{BB962C8B-B14F-4D97-AF65-F5344CB8AC3E}">
        <p14:creationId xmlns:p14="http://schemas.microsoft.com/office/powerpoint/2010/main" val="195360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asic content 1 column">
    <p:spTree>
      <p:nvGrpSpPr>
        <p:cNvPr id="1" name=""/>
        <p:cNvGrpSpPr/>
        <p:nvPr/>
      </p:nvGrpSpPr>
      <p:grpSpPr>
        <a:xfrm>
          <a:off x="0" y="0"/>
          <a:ext cx="0" cy="0"/>
          <a:chOff x="0" y="0"/>
          <a:chExt cx="0" cy="0"/>
        </a:xfrm>
      </p:grpSpPr>
      <p:sp>
        <p:nvSpPr>
          <p:cNvPr id="13" name="Subtitle 2"/>
          <p:cNvSpPr txBox="1">
            <a:spLocks/>
          </p:cNvSpPr>
          <p:nvPr userDrawn="1"/>
        </p:nvSpPr>
        <p:spPr>
          <a:xfrm>
            <a:off x="932689" y="739442"/>
            <a:ext cx="10326624" cy="419559"/>
          </a:xfrm>
          <a:prstGeom prst="rect">
            <a:avLst/>
          </a:prstGeom>
        </p:spPr>
        <p:txBody>
          <a:bodyPr vert="horz" lIns="121765" tIns="60883" rIns="121765" bIns="60883"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733" dirty="0"/>
          </a:p>
        </p:txBody>
      </p:sp>
      <p:sp>
        <p:nvSpPr>
          <p:cNvPr id="15" name="Subtitle 2"/>
          <p:cNvSpPr>
            <a:spLocks noGrp="1"/>
          </p:cNvSpPr>
          <p:nvPr>
            <p:ph type="subTitle" idx="1"/>
          </p:nvPr>
        </p:nvSpPr>
        <p:spPr>
          <a:xfrm>
            <a:off x="609600" y="886691"/>
            <a:ext cx="10972800" cy="367779"/>
          </a:xfrm>
          <a:prstGeom prst="rect">
            <a:avLst/>
          </a:prstGeom>
        </p:spPr>
        <p:txBody>
          <a:bodyPr anchor="b">
            <a:noAutofit/>
          </a:bodyPr>
          <a:lstStyle>
            <a:lvl1pPr marL="0" indent="0" algn="l">
              <a:buNone/>
              <a:defRPr sz="2667">
                <a:solidFill>
                  <a:srgbClr val="797979"/>
                </a:solidFill>
              </a:defRPr>
            </a:lvl1pPr>
          </a:lstStyle>
          <a:p>
            <a:r>
              <a:rPr lang="en-US"/>
              <a:t>Click to edit Master subtitle style</a:t>
            </a:r>
            <a:endParaRPr lang="en-US" dirty="0"/>
          </a:p>
        </p:txBody>
      </p:sp>
      <p:sp>
        <p:nvSpPr>
          <p:cNvPr id="2" name="Title 1"/>
          <p:cNvSpPr>
            <a:spLocks noGrp="1"/>
          </p:cNvSpPr>
          <p:nvPr>
            <p:ph type="title"/>
          </p:nvPr>
        </p:nvSpPr>
        <p:spPr>
          <a:xfrm>
            <a:off x="609600" y="25249"/>
            <a:ext cx="10972800" cy="861443"/>
          </a:xfrm>
        </p:spPr>
        <p:txBody>
          <a:bodyPr/>
          <a:lstStyle/>
          <a:p>
            <a:r>
              <a:rPr lang="en-US"/>
              <a:t>Click to edit Master title style</a:t>
            </a:r>
            <a:endParaRPr lang="en-US" dirty="0"/>
          </a:p>
        </p:txBody>
      </p:sp>
      <p:sp>
        <p:nvSpPr>
          <p:cNvPr id="4" name="Content Placeholder 3"/>
          <p:cNvSpPr>
            <a:spLocks noGrp="1"/>
          </p:cNvSpPr>
          <p:nvPr>
            <p:ph sz="quarter" idx="10"/>
          </p:nvPr>
        </p:nvSpPr>
        <p:spPr>
          <a:xfrm>
            <a:off x="609600" y="1350965"/>
            <a:ext cx="10972800" cy="4899025"/>
          </a:xfrm>
        </p:spPr>
        <p:txBody>
          <a:bodyPr/>
          <a:lstStyle>
            <a:lvl1pPr>
              <a:defRPr>
                <a:solidFill>
                  <a:srgbClr val="797979"/>
                </a:solidFill>
              </a:defRPr>
            </a:lvl1pPr>
          </a:lstStyle>
          <a:p>
            <a:pPr lvl="0"/>
            <a:r>
              <a:rPr lang="en-US"/>
              <a:t>Edit Master text styles</a:t>
            </a:r>
          </a:p>
        </p:txBody>
      </p:sp>
    </p:spTree>
    <p:extLst>
      <p:ext uri="{BB962C8B-B14F-4D97-AF65-F5344CB8AC3E}">
        <p14:creationId xmlns:p14="http://schemas.microsoft.com/office/powerpoint/2010/main" val="67531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266619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CAA23-189D-4CB1-BD6E-78FF672BC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A01ACEB-533B-44FC-BBDA-26D70E67B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picture containing object&#10;&#10;Description generated with high confidence">
            <a:extLst>
              <a:ext uri="{FF2B5EF4-FFF2-40B4-BE49-F238E27FC236}">
                <a16:creationId xmlns:a16="http://schemas.microsoft.com/office/drawing/2014/main" id="{3E7B06F7-E5BE-4DC6-A9D7-7775263EE1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159543" y="5825161"/>
            <a:ext cx="1916293" cy="973477"/>
          </a:xfrm>
          <a:prstGeom prst="rect">
            <a:avLst/>
          </a:prstGeom>
        </p:spPr>
      </p:pic>
      <p:sp>
        <p:nvSpPr>
          <p:cNvPr id="7" name="Footer Placeholder 4">
            <a:extLst>
              <a:ext uri="{FF2B5EF4-FFF2-40B4-BE49-F238E27FC236}">
                <a16:creationId xmlns:a16="http://schemas.microsoft.com/office/drawing/2014/main" id="{7AC05594-B678-425B-B8A3-23AF6122E7E0}"/>
              </a:ext>
            </a:extLst>
          </p:cNvPr>
          <p:cNvSpPr>
            <a:spLocks noGrp="1"/>
          </p:cNvSpPr>
          <p:nvPr>
            <p:ph type="ftr" sz="quarter" idx="3"/>
          </p:nvPr>
        </p:nvSpPr>
        <p:spPr>
          <a:xfrm>
            <a:off x="4038600" y="6356350"/>
            <a:ext cx="4114800" cy="365125"/>
          </a:xfrm>
          <a:prstGeom prst="rect">
            <a:avLst/>
          </a:prstGeom>
          <a:ln>
            <a:noFill/>
          </a:ln>
        </p:spPr>
        <p:txBody>
          <a:bodyPr vert="horz" lIns="91440" tIns="45720" rIns="91440" bIns="45720" rtlCol="0" anchor="ctr"/>
          <a:lstStyle>
            <a:lvl1pPr algn="ctr">
              <a:defRPr sz="1200">
                <a:ln>
                  <a:noFill/>
                </a:ln>
                <a:solidFill>
                  <a:schemeClr val="accent4"/>
                </a:solidFill>
                <a:latin typeface="Arial" panose="020B0604020202020204" pitchFamily="34" charset="0"/>
                <a:cs typeface="Arial" panose="020B0604020202020204" pitchFamily="34" charset="0"/>
              </a:defRPr>
            </a:lvl1pPr>
          </a:lstStyle>
          <a:p>
            <a:r>
              <a:rPr lang="en-US"/>
              <a:t>Telecommunications Industry Association (TIA)</a:t>
            </a:r>
            <a:endParaRPr lang="en-US" dirty="0"/>
          </a:p>
        </p:txBody>
      </p:sp>
    </p:spTree>
    <p:extLst>
      <p:ext uri="{BB962C8B-B14F-4D97-AF65-F5344CB8AC3E}">
        <p14:creationId xmlns:p14="http://schemas.microsoft.com/office/powerpoint/2010/main" val="135326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hf sldNum="0" hdr="0" dt="0"/>
  <p:txStyles>
    <p:titleStyle>
      <a:lvl1pPr algn="l" defTabSz="914400" rtl="0" eaLnBrk="1" latinLnBrk="0" hangingPunct="1">
        <a:lnSpc>
          <a:spcPct val="90000"/>
        </a:lnSpc>
        <a:spcBef>
          <a:spcPct val="0"/>
        </a:spcBef>
        <a:buNone/>
        <a:defRPr sz="4400"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62518-4D72-8346-9E70-D29AF540754D}" type="datetimeFigureOut">
              <a:rPr lang="en-US" smtClean="0"/>
              <a:pPr/>
              <a:t>8/11/2020</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02206-2CCE-9C4D-848F-C8FB9ED8857E}" type="slidenum">
              <a:rPr lang="en-US" smtClean="0"/>
              <a:pPr/>
              <a:t>‹#›</a:t>
            </a:fld>
            <a:endParaRPr lang="en-US" dirty="0"/>
          </a:p>
        </p:txBody>
      </p:sp>
    </p:spTree>
    <p:extLst>
      <p:ext uri="{BB962C8B-B14F-4D97-AF65-F5344CB8AC3E}">
        <p14:creationId xmlns:p14="http://schemas.microsoft.com/office/powerpoint/2010/main" val="46105765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A7DBA-88B8-4725-BF70-CCD78A164A67}"/>
              </a:ext>
            </a:extLst>
          </p:cNvPr>
          <p:cNvSpPr>
            <a:spLocks noGrp="1"/>
          </p:cNvSpPr>
          <p:nvPr>
            <p:ph type="ctrTitle"/>
          </p:nvPr>
        </p:nvSpPr>
        <p:spPr/>
        <p:txBody>
          <a:bodyPr>
            <a:normAutofit/>
          </a:bodyPr>
          <a:lstStyle/>
          <a:p>
            <a:r>
              <a:rPr lang="en-US" dirty="0"/>
              <a:t>R5.7 Measurements</a:t>
            </a:r>
            <a:br>
              <a:rPr lang="en-US" dirty="0"/>
            </a:br>
            <a:r>
              <a:rPr lang="en-US" dirty="0"/>
              <a:t>Change Summary</a:t>
            </a:r>
          </a:p>
        </p:txBody>
      </p:sp>
      <p:sp>
        <p:nvSpPr>
          <p:cNvPr id="3" name="Subtitle 2">
            <a:extLst>
              <a:ext uri="{FF2B5EF4-FFF2-40B4-BE49-F238E27FC236}">
                <a16:creationId xmlns:a16="http://schemas.microsoft.com/office/drawing/2014/main" id="{39ABB5B8-C2EF-4B6E-B326-94C453E3C1FE}"/>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79F74B38-700B-4E7E-9363-AAE4A56CD6C0}"/>
              </a:ext>
            </a:extLst>
          </p:cNvPr>
          <p:cNvSpPr>
            <a:spLocks noGrp="1"/>
          </p:cNvSpPr>
          <p:nvPr>
            <p:ph type="ftr" sz="quarter" idx="11"/>
          </p:nvPr>
        </p:nvSpPr>
        <p:spPr/>
        <p:txBody>
          <a:bodyPr/>
          <a:lstStyle/>
          <a:p>
            <a:r>
              <a:rPr lang="en-US"/>
              <a:t>Telecommunications Industry Association (TIA)</a:t>
            </a:r>
            <a:endParaRPr lang="en-US" dirty="0"/>
          </a:p>
        </p:txBody>
      </p:sp>
    </p:spTree>
    <p:custDataLst>
      <p:tags r:id="rId1"/>
    </p:custDataLst>
    <p:extLst>
      <p:ext uri="{BB962C8B-B14F-4D97-AF65-F5344CB8AC3E}">
        <p14:creationId xmlns:p14="http://schemas.microsoft.com/office/powerpoint/2010/main" val="1057514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95A10-2E7D-467A-9973-D2B2239C3B48}"/>
              </a:ext>
            </a:extLst>
          </p:cNvPr>
          <p:cNvSpPr>
            <a:spLocks noGrp="1"/>
          </p:cNvSpPr>
          <p:nvPr>
            <p:ph type="title"/>
          </p:nvPr>
        </p:nvSpPr>
        <p:spPr/>
        <p:txBody>
          <a:bodyPr/>
          <a:lstStyle/>
          <a:p>
            <a:r>
              <a:rPr lang="en-US" dirty="0"/>
              <a:t>Section 3.5.2 k)	</a:t>
            </a:r>
          </a:p>
        </p:txBody>
      </p:sp>
      <p:sp>
        <p:nvSpPr>
          <p:cNvPr id="3" name="Content Placeholder 2">
            <a:extLst>
              <a:ext uri="{FF2B5EF4-FFF2-40B4-BE49-F238E27FC236}">
                <a16:creationId xmlns:a16="http://schemas.microsoft.com/office/drawing/2014/main" id="{C56D53D9-A0B2-423D-8246-465B06AB2CB9}"/>
              </a:ext>
            </a:extLst>
          </p:cNvPr>
          <p:cNvSpPr>
            <a:spLocks noGrp="1"/>
          </p:cNvSpPr>
          <p:nvPr>
            <p:ph idx="1"/>
          </p:nvPr>
        </p:nvSpPr>
        <p:spPr/>
        <p:txBody>
          <a:bodyPr>
            <a:normAutofit/>
          </a:bodyPr>
          <a:lstStyle/>
          <a:p>
            <a:pPr marL="0" indent="0">
              <a:buNone/>
            </a:pPr>
            <a:r>
              <a:rPr lang="en-US" dirty="0"/>
              <a:t>Added “</a:t>
            </a:r>
            <a:r>
              <a:rPr lang="en-US" dirty="0">
                <a:solidFill>
                  <a:srgbClr val="00B0F0"/>
                </a:solidFill>
              </a:rPr>
              <a:t>This requirement also applies to the required three months of data submitted prior to certification.”</a:t>
            </a:r>
          </a:p>
          <a:p>
            <a:pPr lvl="1"/>
            <a:endParaRPr lang="en-US" dirty="0"/>
          </a:p>
          <a:p>
            <a:pPr marL="0" indent="0">
              <a:buNone/>
            </a:pPr>
            <a:r>
              <a:rPr lang="en-US" dirty="0"/>
              <a:t>The reason for this change is to make it clear this requirement to re-submit erroneous data applies to the data submitted prior to certification.  This is needed to verify checks built into the MRS do not find any issues with the corrected data.</a:t>
            </a:r>
          </a:p>
        </p:txBody>
      </p:sp>
      <p:sp>
        <p:nvSpPr>
          <p:cNvPr id="4" name="Footer Placeholder 3">
            <a:extLst>
              <a:ext uri="{FF2B5EF4-FFF2-40B4-BE49-F238E27FC236}">
                <a16:creationId xmlns:a16="http://schemas.microsoft.com/office/drawing/2014/main" id="{0607F0D8-48B8-469B-8C50-FDA028BD0E32}"/>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320773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95A10-2E7D-467A-9973-D2B2239C3B48}"/>
              </a:ext>
            </a:extLst>
          </p:cNvPr>
          <p:cNvSpPr>
            <a:spLocks noGrp="1"/>
          </p:cNvSpPr>
          <p:nvPr>
            <p:ph type="title"/>
          </p:nvPr>
        </p:nvSpPr>
        <p:spPr/>
        <p:txBody>
          <a:bodyPr/>
          <a:lstStyle/>
          <a:p>
            <a:r>
              <a:rPr lang="en-US" dirty="0"/>
              <a:t>Section 4.2.5 Product Exclusions	</a:t>
            </a:r>
          </a:p>
        </p:txBody>
      </p:sp>
      <p:sp>
        <p:nvSpPr>
          <p:cNvPr id="3" name="Content Placeholder 2">
            <a:extLst>
              <a:ext uri="{FF2B5EF4-FFF2-40B4-BE49-F238E27FC236}">
                <a16:creationId xmlns:a16="http://schemas.microsoft.com/office/drawing/2014/main" id="{C56D53D9-A0B2-423D-8246-465B06AB2CB9}"/>
              </a:ext>
            </a:extLst>
          </p:cNvPr>
          <p:cNvSpPr>
            <a:spLocks noGrp="1"/>
          </p:cNvSpPr>
          <p:nvPr>
            <p:ph idx="1"/>
          </p:nvPr>
        </p:nvSpPr>
        <p:spPr/>
        <p:txBody>
          <a:bodyPr>
            <a:normAutofit/>
          </a:bodyPr>
          <a:lstStyle/>
          <a:p>
            <a:pPr marL="0" indent="0">
              <a:buNone/>
            </a:pPr>
            <a:r>
              <a:rPr lang="en-US" dirty="0"/>
              <a:t>The last sentence was reworded to read -</a:t>
            </a:r>
          </a:p>
          <a:p>
            <a:pPr marL="457200" lvl="1" indent="0">
              <a:buNone/>
            </a:pPr>
            <a:endParaRPr lang="en-US" dirty="0"/>
          </a:p>
          <a:p>
            <a:pPr marL="457200" lvl="1" indent="0">
              <a:buNone/>
            </a:pPr>
            <a:r>
              <a:rPr lang="en-US" dirty="0"/>
              <a:t>This exclusion does not apply to </a:t>
            </a:r>
            <a:r>
              <a:rPr lang="en-US" dirty="0">
                <a:solidFill>
                  <a:srgbClr val="00B0F0"/>
                </a:solidFill>
              </a:rPr>
              <a:t>individual</a:t>
            </a:r>
            <a:r>
              <a:rPr lang="en-US" dirty="0"/>
              <a:t> Field Replaceable Units </a:t>
            </a:r>
            <a:r>
              <a:rPr lang="en-US" dirty="0">
                <a:solidFill>
                  <a:srgbClr val="00B0F0"/>
                </a:solidFill>
              </a:rPr>
              <a:t>which are part of a product in general availability </a:t>
            </a:r>
            <a:r>
              <a:rPr lang="en-US" dirty="0"/>
              <a:t>that have been made obsolete by a later version unless those units are completely recalled from the field.</a:t>
            </a:r>
          </a:p>
          <a:p>
            <a:pPr marL="0" indent="0">
              <a:buNone/>
            </a:pPr>
            <a:endParaRPr lang="en-US" dirty="0"/>
          </a:p>
          <a:p>
            <a:pPr marL="0" indent="0">
              <a:buNone/>
            </a:pPr>
            <a:endParaRPr lang="en-US" dirty="0"/>
          </a:p>
          <a:p>
            <a:pPr marL="0" indent="0">
              <a:buNone/>
            </a:pPr>
            <a:r>
              <a:rPr lang="en-US" dirty="0"/>
              <a:t>This added wording clarifies how this part of the requirement applies after the change to this section made in the R5.6 Point Release excluded to reporting of data for products in their retirement phase.</a:t>
            </a:r>
          </a:p>
        </p:txBody>
      </p:sp>
      <p:sp>
        <p:nvSpPr>
          <p:cNvPr id="4" name="Footer Placeholder 3">
            <a:extLst>
              <a:ext uri="{FF2B5EF4-FFF2-40B4-BE49-F238E27FC236}">
                <a16:creationId xmlns:a16="http://schemas.microsoft.com/office/drawing/2014/main" id="{0607F0D8-48B8-469B-8C50-FDA028BD0E32}"/>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175148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95A10-2E7D-467A-9973-D2B2239C3B48}"/>
              </a:ext>
            </a:extLst>
          </p:cNvPr>
          <p:cNvSpPr>
            <a:spLocks noGrp="1"/>
          </p:cNvSpPr>
          <p:nvPr>
            <p:ph type="title"/>
          </p:nvPr>
        </p:nvSpPr>
        <p:spPr/>
        <p:txBody>
          <a:bodyPr/>
          <a:lstStyle/>
          <a:p>
            <a:r>
              <a:rPr lang="en-US" dirty="0"/>
              <a:t>Section 7 Hardware Measurements</a:t>
            </a:r>
          </a:p>
        </p:txBody>
      </p:sp>
      <p:sp>
        <p:nvSpPr>
          <p:cNvPr id="3" name="Content Placeholder 2">
            <a:extLst>
              <a:ext uri="{FF2B5EF4-FFF2-40B4-BE49-F238E27FC236}">
                <a16:creationId xmlns:a16="http://schemas.microsoft.com/office/drawing/2014/main" id="{C56D53D9-A0B2-423D-8246-465B06AB2CB9}"/>
              </a:ext>
            </a:extLst>
          </p:cNvPr>
          <p:cNvSpPr>
            <a:spLocks noGrp="1"/>
          </p:cNvSpPr>
          <p:nvPr>
            <p:ph idx="1"/>
          </p:nvPr>
        </p:nvSpPr>
        <p:spPr/>
        <p:txBody>
          <a:bodyPr>
            <a:normAutofit/>
          </a:bodyPr>
          <a:lstStyle/>
          <a:p>
            <a:pPr marL="0" indent="0">
              <a:buNone/>
            </a:pPr>
            <a:r>
              <a:rPr lang="en-US" dirty="0"/>
              <a:t>This wording in five places throughout this section has been revised to correctly reflect the change in the R5.6 Point Release to eliminate the reporting of data during a product’s retirement phase.</a:t>
            </a:r>
          </a:p>
          <a:p>
            <a:pPr marL="0" indent="0">
              <a:buNone/>
            </a:pPr>
            <a:endParaRPr lang="en-US" dirty="0"/>
          </a:p>
          <a:p>
            <a:pPr marL="0" indent="0">
              <a:buNone/>
            </a:pPr>
            <a:r>
              <a:rPr lang="en-US" dirty="0"/>
              <a:t>This eliminates the confusion raised by references to life cycle instead of general availability phase.</a:t>
            </a:r>
          </a:p>
        </p:txBody>
      </p:sp>
      <p:sp>
        <p:nvSpPr>
          <p:cNvPr id="4" name="Footer Placeholder 3">
            <a:extLst>
              <a:ext uri="{FF2B5EF4-FFF2-40B4-BE49-F238E27FC236}">
                <a16:creationId xmlns:a16="http://schemas.microsoft.com/office/drawing/2014/main" id="{0607F0D8-48B8-469B-8C50-FDA028BD0E32}"/>
              </a:ext>
            </a:extLst>
          </p:cNvPr>
          <p:cNvSpPr>
            <a:spLocks noGrp="1"/>
          </p:cNvSpPr>
          <p:nvPr>
            <p:ph type="ftr" sz="quarter" idx="11"/>
          </p:nvPr>
        </p:nvSpPr>
        <p:spPr/>
        <p:txBody>
          <a:bodyPr/>
          <a:lstStyle/>
          <a:p>
            <a:r>
              <a:rPr lang="en-US"/>
              <a:t>www.tiaonline.org | @tiaonline</a:t>
            </a:r>
            <a:endParaRPr lang="en-US" dirty="0"/>
          </a:p>
        </p:txBody>
      </p:sp>
    </p:spTree>
    <p:custDataLst>
      <p:tags r:id="rId1"/>
    </p:custDataLst>
    <p:extLst>
      <p:ext uri="{BB962C8B-B14F-4D97-AF65-F5344CB8AC3E}">
        <p14:creationId xmlns:p14="http://schemas.microsoft.com/office/powerpoint/2010/main" val="359566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95A10-2E7D-467A-9973-D2B2239C3B48}"/>
              </a:ext>
            </a:extLst>
          </p:cNvPr>
          <p:cNvSpPr>
            <a:spLocks noGrp="1"/>
          </p:cNvSpPr>
          <p:nvPr>
            <p:ph type="title"/>
          </p:nvPr>
        </p:nvSpPr>
        <p:spPr/>
        <p:txBody>
          <a:bodyPr/>
          <a:lstStyle/>
          <a:p>
            <a:r>
              <a:rPr lang="en-US" dirty="0"/>
              <a:t>Section 8.2	</a:t>
            </a:r>
          </a:p>
        </p:txBody>
      </p:sp>
      <p:sp>
        <p:nvSpPr>
          <p:cNvPr id="3" name="Content Placeholder 2">
            <a:extLst>
              <a:ext uri="{FF2B5EF4-FFF2-40B4-BE49-F238E27FC236}">
                <a16:creationId xmlns:a16="http://schemas.microsoft.com/office/drawing/2014/main" id="{C56D53D9-A0B2-423D-8246-465B06AB2CB9}"/>
              </a:ext>
            </a:extLst>
          </p:cNvPr>
          <p:cNvSpPr>
            <a:spLocks noGrp="1"/>
          </p:cNvSpPr>
          <p:nvPr>
            <p:ph idx="1"/>
          </p:nvPr>
        </p:nvSpPr>
        <p:spPr/>
        <p:txBody>
          <a:bodyPr>
            <a:normAutofit lnSpcReduction="10000"/>
          </a:bodyPr>
          <a:lstStyle/>
          <a:p>
            <a:pPr marL="0" indent="0">
              <a:buNone/>
            </a:pPr>
            <a:r>
              <a:rPr lang="en-US" dirty="0"/>
              <a:t>Replaces the existing Software Problem Report Measurement (SPR) with a new Early Software Problem Report Measurement (eSPR).  The new measure is similar to the old with the following changes:</a:t>
            </a:r>
          </a:p>
          <a:p>
            <a:pPr lvl="1"/>
            <a:r>
              <a:rPr lang="en-US" dirty="0"/>
              <a:t>Only software problem reports within the first 12 months after the introduction of a major release are counted</a:t>
            </a:r>
          </a:p>
          <a:p>
            <a:pPr lvl="1"/>
            <a:r>
              <a:rPr lang="en-US" dirty="0"/>
              <a:t>The normalization unit is the number of customers reporting problems with the release</a:t>
            </a:r>
          </a:p>
          <a:p>
            <a:pPr lvl="1"/>
            <a:endParaRPr lang="en-US" dirty="0"/>
          </a:p>
          <a:p>
            <a:pPr marL="0" indent="0">
              <a:buNone/>
            </a:pPr>
            <a:r>
              <a:rPr lang="en-US" dirty="0"/>
              <a:t>The reasons for this change are;</a:t>
            </a:r>
          </a:p>
          <a:p>
            <a:pPr lvl="1"/>
            <a:r>
              <a:rPr lang="en-US" dirty="0"/>
              <a:t>SPR is a straight subset of the NPR measure and does not provide much additional insight over and above NPR</a:t>
            </a:r>
          </a:p>
          <a:p>
            <a:pPr lvl="1"/>
            <a:r>
              <a:rPr lang="en-US" dirty="0"/>
              <a:t>There is a strong need for a measure of early software quality</a:t>
            </a:r>
          </a:p>
        </p:txBody>
      </p:sp>
      <p:sp>
        <p:nvSpPr>
          <p:cNvPr id="4" name="Footer Placeholder 3">
            <a:extLst>
              <a:ext uri="{FF2B5EF4-FFF2-40B4-BE49-F238E27FC236}">
                <a16:creationId xmlns:a16="http://schemas.microsoft.com/office/drawing/2014/main" id="{0607F0D8-48B8-469B-8C50-FDA028BD0E32}"/>
              </a:ext>
            </a:extLst>
          </p:cNvPr>
          <p:cNvSpPr>
            <a:spLocks noGrp="1"/>
          </p:cNvSpPr>
          <p:nvPr>
            <p:ph type="ftr" sz="quarter" idx="11"/>
          </p:nvPr>
        </p:nvSpPr>
        <p:spPr/>
        <p:txBody>
          <a:bodyPr/>
          <a:lstStyle/>
          <a:p>
            <a:r>
              <a:rPr lang="en-US"/>
              <a:t>www.tiaonline.org | @tiaonline</a:t>
            </a:r>
            <a:endParaRPr lang="en-US" dirty="0"/>
          </a:p>
        </p:txBody>
      </p:sp>
    </p:spTree>
    <p:custDataLst>
      <p:tags r:id="rId1"/>
    </p:custDataLst>
    <p:extLst>
      <p:ext uri="{BB962C8B-B14F-4D97-AF65-F5344CB8AC3E}">
        <p14:creationId xmlns:p14="http://schemas.microsoft.com/office/powerpoint/2010/main" val="3978396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8.2 eSPR Description</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
        <p:nvSpPr>
          <p:cNvPr id="5" name="Rectangle 4">
            <a:extLst>
              <a:ext uri="{FF2B5EF4-FFF2-40B4-BE49-F238E27FC236}">
                <a16:creationId xmlns:a16="http://schemas.microsoft.com/office/drawing/2014/main" id="{C428FD9D-987B-4D6E-A209-19F62A0CDFD0}"/>
              </a:ext>
            </a:extLst>
          </p:cNvPr>
          <p:cNvSpPr/>
          <p:nvPr/>
        </p:nvSpPr>
        <p:spPr>
          <a:xfrm>
            <a:off x="838199" y="1758180"/>
            <a:ext cx="10515601" cy="4770537"/>
          </a:xfrm>
          <a:prstGeom prst="rect">
            <a:avLst/>
          </a:prstGeom>
        </p:spPr>
        <p:txBody>
          <a:bodyPr wrap="square">
            <a:spAutoFit/>
          </a:bodyPr>
          <a:lstStyle/>
          <a:p>
            <a:r>
              <a:rPr lang="en-US" sz="2800" kern="1400" dirty="0">
                <a:solidFill>
                  <a:srgbClr val="000000"/>
                </a:solidFill>
                <a:latin typeface="Arial" panose="020B0604020202020204" pitchFamily="34" charset="0"/>
                <a:ea typeface="MS Mincho" panose="02020609040205080304" pitchFamily="49" charset="-128"/>
              </a:rPr>
              <a:t>The early Software Problem Report (eSPR) measurement tracks the software problems that are found and reported </a:t>
            </a:r>
            <a:r>
              <a:rPr lang="en-US" sz="2800" kern="1400">
                <a:solidFill>
                  <a:srgbClr val="000000"/>
                </a:solidFill>
                <a:latin typeface="Arial" panose="020B0604020202020204" pitchFamily="34" charset="0"/>
                <a:ea typeface="MS Mincho" panose="02020609040205080304" pitchFamily="49" charset="-128"/>
              </a:rPr>
              <a:t>by customers </a:t>
            </a:r>
            <a:r>
              <a:rPr lang="en-US" sz="2800" kern="1400" dirty="0">
                <a:solidFill>
                  <a:srgbClr val="000000"/>
                </a:solidFill>
                <a:latin typeface="Arial" panose="020B0604020202020204" pitchFamily="34" charset="0"/>
                <a:ea typeface="MS Mincho" panose="02020609040205080304" pitchFamily="49" charset="-128"/>
              </a:rPr>
              <a:t>during early deployment, just after General Availability. </a:t>
            </a:r>
          </a:p>
          <a:p>
            <a:endParaRPr lang="en-US" sz="2800" kern="1400" dirty="0">
              <a:solidFill>
                <a:srgbClr val="000000"/>
              </a:solidFill>
              <a:latin typeface="Arial" panose="020B0604020202020204" pitchFamily="34" charset="0"/>
              <a:ea typeface="MS Mincho" panose="02020609040205080304" pitchFamily="49" charset="-128"/>
            </a:endParaRPr>
          </a:p>
          <a:p>
            <a:r>
              <a:rPr lang="en-US" sz="2800" kern="1400" dirty="0">
                <a:solidFill>
                  <a:srgbClr val="000000"/>
                </a:solidFill>
                <a:latin typeface="Arial" panose="020B0604020202020204" pitchFamily="34" charset="0"/>
                <a:ea typeface="MS Mincho" panose="02020609040205080304" pitchFamily="49" charset="-128"/>
              </a:rPr>
              <a:t>This measurement is used to evaluate the number of customer </a:t>
            </a:r>
            <a:r>
              <a:rPr lang="en-US" sz="2800" dirty="0">
                <a:solidFill>
                  <a:srgbClr val="000000"/>
                </a:solidFill>
                <a:latin typeface="Arial" panose="020B0604020202020204" pitchFamily="34" charset="0"/>
                <a:ea typeface="MS Mincho" panose="02020609040205080304" pitchFamily="49" charset="-128"/>
              </a:rPr>
              <a:t>originated software </a:t>
            </a:r>
            <a:r>
              <a:rPr lang="en-US" sz="2800" kern="1400" dirty="0">
                <a:solidFill>
                  <a:srgbClr val="000000"/>
                </a:solidFill>
                <a:latin typeface="Arial" panose="020B0604020202020204" pitchFamily="34" charset="0"/>
                <a:ea typeface="MS Mincho" panose="02020609040205080304" pitchFamily="49" charset="-128"/>
              </a:rPr>
              <a:t>problem reports that are indicative of the software quality of the product delivered during the early part of its operating life cycle. </a:t>
            </a:r>
          </a:p>
          <a:p>
            <a:endParaRPr lang="en-US" sz="2800" kern="1400" dirty="0">
              <a:solidFill>
                <a:srgbClr val="000000"/>
              </a:solidFill>
              <a:latin typeface="Arial" panose="020B0604020202020204" pitchFamily="34" charset="0"/>
              <a:ea typeface="MS Mincho" panose="02020609040205080304" pitchFamily="49" charset="-128"/>
            </a:endParaRPr>
          </a:p>
          <a:p>
            <a:endParaRPr lang="en-US" sz="2800" kern="1400" dirty="0">
              <a:solidFill>
                <a:srgbClr val="000000"/>
              </a:solidFill>
              <a:latin typeface="Arial" panose="020B0604020202020204" pitchFamily="34" charset="0"/>
              <a:ea typeface="MS Mincho" panose="02020609040205080304" pitchFamily="49" charset="-128"/>
            </a:endParaRPr>
          </a:p>
          <a:p>
            <a:endParaRPr lang="en-US" sz="2400" dirty="0"/>
          </a:p>
        </p:txBody>
      </p:sp>
    </p:spTree>
    <p:custDataLst>
      <p:tags r:id="rId1"/>
    </p:custDataLst>
    <p:extLst>
      <p:ext uri="{BB962C8B-B14F-4D97-AF65-F5344CB8AC3E}">
        <p14:creationId xmlns:p14="http://schemas.microsoft.com/office/powerpoint/2010/main" val="347594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8.2 eSPR Rules</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a:xfrm>
            <a:off x="740546" y="2602714"/>
            <a:ext cx="10515600" cy="3824380"/>
          </a:xfrm>
        </p:spPr>
        <p:txBody>
          <a:bodyPr>
            <a:normAutofit fontScale="70000" lnSpcReduction="20000"/>
          </a:bodyPr>
          <a:lstStyle/>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Only software problem reports that are reported during the eSPR-Period shall be counted.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For the purposes of eSPR reporting, a software problem reported in a software release or a subsequent software update for that release, shall be attributable to the software release.</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In cases where the software release or software update cannot be determined, the software problem report shall be attributed to the most recent software release.</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Problem reports where the reported problem is suspected to be software related but cannot be reproduced during subsequent investigations shall be counted.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Duplicate software problem reports from the same customer for the same release or a subsequent software update shall be counted as a single problem report in the first month in which the problem is reported.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spcBef>
                <a:spcPts val="300"/>
              </a:spcBef>
              <a:spcAft>
                <a:spcPts val="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For the eSPR denominator, customers are only counted if they have reported at least 1 problem report for the release (within the eSPR-Period)</a:t>
            </a:r>
            <a:r>
              <a:rPr lang="en-US" sz="4000" dirty="0">
                <a:solidFill>
                  <a:srgbClr val="000000"/>
                </a:solidFill>
                <a:latin typeface="Calibri" panose="020F0502020204030204" pitchFamily="34" charset="0"/>
                <a:ea typeface="MS Mincho" panose="02020609040205080304" pitchFamily="49" charset="-128"/>
                <a:cs typeface="Times New Roman" panose="02020603050405020304" pitchFamily="18" charset="0"/>
              </a:rPr>
              <a:t>.</a:t>
            </a:r>
            <a:endParaRPr lang="en-US" dirty="0"/>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
        <p:nvSpPr>
          <p:cNvPr id="5" name="Rectangle 4">
            <a:extLst>
              <a:ext uri="{FF2B5EF4-FFF2-40B4-BE49-F238E27FC236}">
                <a16:creationId xmlns:a16="http://schemas.microsoft.com/office/drawing/2014/main" id="{4E35DBAE-5573-4D96-9444-14D66AF165C3}"/>
              </a:ext>
            </a:extLst>
          </p:cNvPr>
          <p:cNvSpPr/>
          <p:nvPr/>
        </p:nvSpPr>
        <p:spPr>
          <a:xfrm>
            <a:off x="100613" y="1690688"/>
            <a:ext cx="10845554" cy="707886"/>
          </a:xfrm>
          <a:prstGeom prst="rect">
            <a:avLst/>
          </a:prstGeom>
        </p:spPr>
        <p:txBody>
          <a:bodyPr wrap="square">
            <a:spAutoFit/>
          </a:bodyPr>
          <a:lstStyle/>
          <a:p>
            <a:pPr marL="685800" marR="0">
              <a:spcBef>
                <a:spcPts val="300"/>
              </a:spcBef>
              <a:spcAft>
                <a:spcPts val="0"/>
              </a:spcAft>
            </a:pPr>
            <a:r>
              <a:rPr lang="en-US" sz="2000" dirty="0">
                <a:solidFill>
                  <a:srgbClr val="000000"/>
                </a:solidFill>
                <a:latin typeface="Arial" panose="020B0604020202020204" pitchFamily="34" charset="0"/>
                <a:ea typeface="MS Mincho" panose="02020609040205080304" pitchFamily="49" charset="-128"/>
                <a:cs typeface="Times New Roman" panose="02020603050405020304" pitchFamily="18" charset="0"/>
              </a:rPr>
              <a:t>The counting rules in 5.1.4 b) apply in counting software problem reports for the eSPR measurement for all product categories, with the following clarifications:</a:t>
            </a:r>
            <a:endParaRPr lang="en-US" sz="20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custDataLst>
      <p:tags r:id="rId1"/>
    </p:custDataLst>
    <p:extLst>
      <p:ext uri="{BB962C8B-B14F-4D97-AF65-F5344CB8AC3E}">
        <p14:creationId xmlns:p14="http://schemas.microsoft.com/office/powerpoint/2010/main" val="962880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8.2 eSPR Exclusions</a:t>
            </a:r>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sp>
        <p:nvSpPr>
          <p:cNvPr id="7" name="Content Placeholder 6">
            <a:extLst>
              <a:ext uri="{FF2B5EF4-FFF2-40B4-BE49-F238E27FC236}">
                <a16:creationId xmlns:a16="http://schemas.microsoft.com/office/drawing/2014/main" id="{BE621482-209F-4127-80CB-D12DC5CA19E7}"/>
              </a:ext>
            </a:extLst>
          </p:cNvPr>
          <p:cNvSpPr>
            <a:spLocks noGrp="1"/>
          </p:cNvSpPr>
          <p:nvPr>
            <p:ph idx="1"/>
          </p:nvPr>
        </p:nvSpPr>
        <p:spPr>
          <a:xfrm>
            <a:off x="838200" y="2811046"/>
            <a:ext cx="10515600" cy="4351338"/>
          </a:xfrm>
        </p:spPr>
        <p:txBody>
          <a:bodyPr>
            <a:normAutofit fontScale="70000" lnSpcReduction="20000"/>
          </a:bodyPr>
          <a:lstStyle/>
          <a:p>
            <a:pPr marL="342900" marR="0" lvl="0" indent="-342900">
              <a:lnSpc>
                <a:spcPct val="107000"/>
              </a:lnSpc>
              <a:spcBef>
                <a:spcPts val="300"/>
              </a:spcBef>
              <a:spcAft>
                <a:spcPts val="80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A problem report that is determined to be a hardware problem shall not be counted even if the design solution or workaround is implemented in software.</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07000"/>
              </a:lnSpc>
              <a:spcBef>
                <a:spcPts val="300"/>
              </a:spcBef>
              <a:spcAft>
                <a:spcPts val="80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Problem reports due to faults in input data are excluded.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07000"/>
              </a:lnSpc>
              <a:spcBef>
                <a:spcPts val="300"/>
              </a:spcBef>
              <a:spcAft>
                <a:spcPts val="80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Software problem reports against a software release or associated software update that fall outside of the eSPR-Period for that software release are excluded.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07000"/>
              </a:lnSpc>
              <a:spcBef>
                <a:spcPts val="300"/>
              </a:spcBef>
              <a:spcAft>
                <a:spcPts val="80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If the organization cannot confirm the exact software release or software update to which the problem report is reported, but the organization knows that the defect in question has already been fixed in all software releases or software updates that were released in the previous 12 months, then the problem report in question is excluded.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07000"/>
              </a:lnSpc>
              <a:spcBef>
                <a:spcPts val="300"/>
              </a:spcBef>
              <a:spcAft>
                <a:spcPts val="800"/>
              </a:spcAft>
              <a:buFont typeface="+mj-lt"/>
              <a:buAutoNum type="arabicParenR"/>
            </a:pPr>
            <a:r>
              <a:rPr lang="en-US" dirty="0">
                <a:solidFill>
                  <a:srgbClr val="000000"/>
                </a:solidFill>
                <a:latin typeface="Arial" panose="020B0604020202020204" pitchFamily="34" charset="0"/>
                <a:ea typeface="MS Mincho" panose="02020609040205080304" pitchFamily="49" charset="-128"/>
                <a:cs typeface="Times New Roman" panose="02020603050405020304" pitchFamily="18" charset="0"/>
              </a:rPr>
              <a:t>A problem report reported after a software release is withdrawn or no longer supported is excluded.</a:t>
            </a:r>
            <a:endParaRPr lang="en-US" sz="4000" dirty="0">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8" name="Rectangle 7">
            <a:extLst>
              <a:ext uri="{FF2B5EF4-FFF2-40B4-BE49-F238E27FC236}">
                <a16:creationId xmlns:a16="http://schemas.microsoft.com/office/drawing/2014/main" id="{4A558B65-4769-4F59-BE4B-97E155C61DE3}"/>
              </a:ext>
            </a:extLst>
          </p:cNvPr>
          <p:cNvSpPr/>
          <p:nvPr/>
        </p:nvSpPr>
        <p:spPr>
          <a:xfrm>
            <a:off x="437964" y="2029845"/>
            <a:ext cx="10756777" cy="707886"/>
          </a:xfrm>
          <a:prstGeom prst="rect">
            <a:avLst/>
          </a:prstGeom>
        </p:spPr>
        <p:txBody>
          <a:bodyPr wrap="square">
            <a:spAutoFit/>
          </a:bodyPr>
          <a:lstStyle/>
          <a:p>
            <a:pPr marL="457200" marR="0" indent="0">
              <a:spcBef>
                <a:spcPts val="300"/>
              </a:spcBef>
              <a:spcAft>
                <a:spcPts val="0"/>
              </a:spcAft>
              <a:buNone/>
            </a:pPr>
            <a:r>
              <a:rPr lang="en-US" sz="2000" dirty="0">
                <a:solidFill>
                  <a:srgbClr val="000000"/>
                </a:solidFill>
                <a:latin typeface="Arial" panose="020B0604020202020204" pitchFamily="34" charset="0"/>
                <a:ea typeface="MS Mincho" panose="02020609040205080304" pitchFamily="49" charset="-128"/>
                <a:cs typeface="Times New Roman" panose="02020603050405020304" pitchFamily="18" charset="0"/>
              </a:rPr>
              <a:t>The counting rule exclusions in 5.1.4 c) apply in counting software problem reports for the eSPR measurement for all product categories, with the following clarifications:</a:t>
            </a:r>
            <a:endParaRPr lang="en-US" sz="2000" dirty="0">
              <a:latin typeface="Calibri" panose="020F0502020204030204" pitchFamily="34" charset="0"/>
              <a:ea typeface="MS Mincho" panose="02020609040205080304" pitchFamily="49" charset="-128"/>
              <a:cs typeface="Times New Roman" panose="02020603050405020304" pitchFamily="18" charset="0"/>
            </a:endParaRPr>
          </a:p>
        </p:txBody>
      </p:sp>
    </p:spTree>
    <p:custDataLst>
      <p:tags r:id="rId1"/>
    </p:custDataLst>
    <p:extLst>
      <p:ext uri="{BB962C8B-B14F-4D97-AF65-F5344CB8AC3E}">
        <p14:creationId xmlns:p14="http://schemas.microsoft.com/office/powerpoint/2010/main" val="3798029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8.2 eSPR Data</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a:xfrm>
            <a:off x="838199" y="1825625"/>
            <a:ext cx="10711649" cy="4351338"/>
          </a:xfrm>
        </p:spPr>
        <p:txBody>
          <a:bodyPr>
            <a:normAutofit/>
          </a:bodyPr>
          <a:lstStyle/>
          <a:p>
            <a:pPr marL="0" indent="0">
              <a:buNone/>
            </a:pPr>
            <a:endParaRPr lang="en-US" dirty="0"/>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graphicFrame>
        <p:nvGraphicFramePr>
          <p:cNvPr id="6" name="Table 5">
            <a:extLst>
              <a:ext uri="{FF2B5EF4-FFF2-40B4-BE49-F238E27FC236}">
                <a16:creationId xmlns:a16="http://schemas.microsoft.com/office/drawing/2014/main" id="{DA7D358A-D6DB-470A-AB0C-BB94AEB9074F}"/>
              </a:ext>
            </a:extLst>
          </p:cNvPr>
          <p:cNvGraphicFramePr>
            <a:graphicFrameLocks noGrp="1"/>
          </p:cNvGraphicFramePr>
          <p:nvPr>
            <p:extLst>
              <p:ext uri="{D42A27DB-BD31-4B8C-83A1-F6EECF244321}">
                <p14:modId xmlns:p14="http://schemas.microsoft.com/office/powerpoint/2010/main" val="1943974512"/>
              </p:ext>
            </p:extLst>
          </p:nvPr>
        </p:nvGraphicFramePr>
        <p:xfrm>
          <a:off x="949911" y="1825625"/>
          <a:ext cx="9161755" cy="3569015"/>
        </p:xfrm>
        <a:graphic>
          <a:graphicData uri="http://schemas.openxmlformats.org/drawingml/2006/table">
            <a:tbl>
              <a:tblPr/>
              <a:tblGrid>
                <a:gridCol w="1762605">
                  <a:extLst>
                    <a:ext uri="{9D8B030D-6E8A-4147-A177-3AD203B41FA5}">
                      <a16:colId xmlns:a16="http://schemas.microsoft.com/office/drawing/2014/main" val="2564461208"/>
                    </a:ext>
                  </a:extLst>
                </a:gridCol>
                <a:gridCol w="7399150">
                  <a:extLst>
                    <a:ext uri="{9D8B030D-6E8A-4147-A177-3AD203B41FA5}">
                      <a16:colId xmlns:a16="http://schemas.microsoft.com/office/drawing/2014/main" val="3422599417"/>
                    </a:ext>
                  </a:extLst>
                </a:gridCol>
              </a:tblGrid>
              <a:tr h="438181">
                <a:tc>
                  <a:txBody>
                    <a:bodyPr/>
                    <a:lstStyle/>
                    <a:p>
                      <a:pPr marL="594360" marR="0">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rPr>
                        <a:t>Identifier</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MS Mincho" panose="02020609040205080304" pitchFamily="49" charset="-128"/>
                        </a:rPr>
                        <a:t>Definition</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407835"/>
                  </a:ext>
                </a:extLst>
              </a:tr>
              <a:tr h="381740">
                <a:tc>
                  <a:txBody>
                    <a:bodyPr/>
                    <a:lstStyle/>
                    <a:p>
                      <a:pPr marL="594360" marR="0">
                        <a:spcBef>
                          <a:spcPts val="0"/>
                        </a:spcBef>
                        <a:spcAft>
                          <a:spcPts val="0"/>
                        </a:spcAft>
                      </a:pPr>
                      <a:r>
                        <a:rPr lang="en-US" sz="2000" dirty="0" err="1">
                          <a:solidFill>
                            <a:srgbClr val="000000"/>
                          </a:solidFill>
                          <a:effectLst/>
                          <a:latin typeface="Arial" panose="020B0604020202020204" pitchFamily="34" charset="0"/>
                          <a:ea typeface="MS Mincho" panose="02020609040205080304" pitchFamily="49" charset="-128"/>
                        </a:rPr>
                        <a:t>afactor</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Number of calculation periods in a year</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43818357"/>
                  </a:ext>
                </a:extLst>
              </a:tr>
              <a:tr h="675413">
                <a:tc>
                  <a:txBody>
                    <a:bodyPr/>
                    <a:lstStyle/>
                    <a:p>
                      <a:pPr marL="59436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eSPs</a:t>
                      </a:r>
                      <a:endParaRPr lang="en-US" sz="200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Total number of customers that have reported at least one problem since the start of the software release’s eSPR-Period for each distinct software release(s) or associated software updates.</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extLst>
                  <a:ext uri="{0D108BD9-81ED-4DB2-BD59-A6C34878D82A}">
                    <a16:rowId xmlns:a16="http://schemas.microsoft.com/office/drawing/2014/main" val="51047119"/>
                  </a:ext>
                </a:extLst>
              </a:tr>
              <a:tr h="603658">
                <a:tc>
                  <a:txBody>
                    <a:bodyPr/>
                    <a:lstStyle/>
                    <a:p>
                      <a:pPr marL="59436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eSp1</a:t>
                      </a:r>
                      <a:endParaRPr lang="en-US" sz="200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Total number of critical software problems reported for the month for software releases within their eSPR-Periods </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extLst>
                  <a:ext uri="{0D108BD9-81ED-4DB2-BD59-A6C34878D82A}">
                    <a16:rowId xmlns:a16="http://schemas.microsoft.com/office/drawing/2014/main" val="3898879679"/>
                  </a:ext>
                </a:extLst>
              </a:tr>
              <a:tr h="615494">
                <a:tc>
                  <a:txBody>
                    <a:bodyPr/>
                    <a:lstStyle/>
                    <a:p>
                      <a:pPr marL="59436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eSp2</a:t>
                      </a:r>
                      <a:endParaRPr lang="en-US" sz="200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Total number of major software problems reported for the month for software releases within their eSPR-Periods</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extLst>
                  <a:ext uri="{0D108BD9-81ED-4DB2-BD59-A6C34878D82A}">
                    <a16:rowId xmlns:a16="http://schemas.microsoft.com/office/drawing/2014/main" val="2519622821"/>
                  </a:ext>
                </a:extLst>
              </a:tr>
              <a:tr h="511922">
                <a:tc>
                  <a:txBody>
                    <a:bodyPr/>
                    <a:lstStyle/>
                    <a:p>
                      <a:pPr marL="59436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eSp3</a:t>
                      </a:r>
                      <a:endParaRPr lang="en-US" sz="200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Total number of minor software problems reported for the month for software releases within their eSPR-Periods</a:t>
                      </a:r>
                      <a:endParaRPr lang="en-US" sz="2000" dirty="0">
                        <a:effectLst/>
                        <a:latin typeface="Times New Roman" panose="02020603050405020304" pitchFamily="18" charset="0"/>
                        <a:ea typeface="MS Mincho" panose="02020609040205080304" pitchFamily="49" charset="-128"/>
                      </a:endParaRPr>
                    </a:p>
                  </a:txBody>
                  <a:tcPr marL="15464" marR="15464" marT="0" marB="0">
                    <a:lnL>
                      <a:noFill/>
                    </a:lnL>
                    <a:lnR>
                      <a:noFill/>
                    </a:lnR>
                    <a:lnT>
                      <a:noFill/>
                    </a:lnT>
                    <a:lnB>
                      <a:noFill/>
                    </a:lnB>
                  </a:tcPr>
                </a:tc>
                <a:extLst>
                  <a:ext uri="{0D108BD9-81ED-4DB2-BD59-A6C34878D82A}">
                    <a16:rowId xmlns:a16="http://schemas.microsoft.com/office/drawing/2014/main" val="3492632638"/>
                  </a:ext>
                </a:extLst>
              </a:tr>
            </a:tbl>
          </a:graphicData>
        </a:graphic>
      </p:graphicFrame>
    </p:spTree>
    <p:custDataLst>
      <p:tags r:id="rId1"/>
    </p:custDataLst>
    <p:extLst>
      <p:ext uri="{BB962C8B-B14F-4D97-AF65-F5344CB8AC3E}">
        <p14:creationId xmlns:p14="http://schemas.microsoft.com/office/powerpoint/2010/main" val="1993288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B2EB-7A2E-42AA-847C-781305E2F810}"/>
              </a:ext>
            </a:extLst>
          </p:cNvPr>
          <p:cNvSpPr>
            <a:spLocks noGrp="1"/>
          </p:cNvSpPr>
          <p:nvPr>
            <p:ph type="title"/>
          </p:nvPr>
        </p:nvSpPr>
        <p:spPr/>
        <p:txBody>
          <a:bodyPr/>
          <a:lstStyle/>
          <a:p>
            <a:r>
              <a:rPr lang="en-US" dirty="0"/>
              <a:t>Section 8.2 eSPR Formulas</a:t>
            </a:r>
          </a:p>
        </p:txBody>
      </p:sp>
      <p:sp>
        <p:nvSpPr>
          <p:cNvPr id="3" name="Content Placeholder 2">
            <a:extLst>
              <a:ext uri="{FF2B5EF4-FFF2-40B4-BE49-F238E27FC236}">
                <a16:creationId xmlns:a16="http://schemas.microsoft.com/office/drawing/2014/main" id="{734F1822-14B7-45F8-B9AD-8FD9EEC7E654}"/>
              </a:ext>
            </a:extLst>
          </p:cNvPr>
          <p:cNvSpPr>
            <a:spLocks noGrp="1"/>
          </p:cNvSpPr>
          <p:nvPr>
            <p:ph idx="1"/>
          </p:nvPr>
        </p:nvSpPr>
        <p:spPr/>
        <p:txBody>
          <a:bodyPr>
            <a:normAutofit/>
          </a:bodyPr>
          <a:lstStyle/>
          <a:p>
            <a:pPr marL="0" indent="0">
              <a:buNone/>
            </a:pPr>
            <a:endParaRPr lang="en-US" dirty="0"/>
          </a:p>
          <a:p>
            <a:endParaRPr lang="en-US" dirty="0"/>
          </a:p>
        </p:txBody>
      </p:sp>
      <p:sp>
        <p:nvSpPr>
          <p:cNvPr id="4" name="Footer Placeholder 3">
            <a:extLst>
              <a:ext uri="{FF2B5EF4-FFF2-40B4-BE49-F238E27FC236}">
                <a16:creationId xmlns:a16="http://schemas.microsoft.com/office/drawing/2014/main" id="{E7A70627-44AA-4376-A6AF-C4C1E962A17E}"/>
              </a:ext>
            </a:extLst>
          </p:cNvPr>
          <p:cNvSpPr>
            <a:spLocks noGrp="1"/>
          </p:cNvSpPr>
          <p:nvPr>
            <p:ph type="ftr" sz="quarter" idx="11"/>
          </p:nvPr>
        </p:nvSpPr>
        <p:spPr/>
        <p:txBody>
          <a:bodyPr/>
          <a:lstStyle/>
          <a:p>
            <a:r>
              <a:rPr lang="en-US"/>
              <a:t>www.tiaonline.org | @tiaonline</a:t>
            </a:r>
            <a:endParaRPr lang="en-US" dirty="0"/>
          </a:p>
        </p:txBody>
      </p:sp>
      <p:graphicFrame>
        <p:nvGraphicFramePr>
          <p:cNvPr id="5" name="Table 4">
            <a:extLst>
              <a:ext uri="{FF2B5EF4-FFF2-40B4-BE49-F238E27FC236}">
                <a16:creationId xmlns:a16="http://schemas.microsoft.com/office/drawing/2014/main" id="{57B638D8-70EE-446E-927B-28B1E7889718}"/>
              </a:ext>
            </a:extLst>
          </p:cNvPr>
          <p:cNvGraphicFramePr>
            <a:graphicFrameLocks noGrp="1"/>
          </p:cNvGraphicFramePr>
          <p:nvPr/>
        </p:nvGraphicFramePr>
        <p:xfrm>
          <a:off x="772357" y="2020094"/>
          <a:ext cx="9765437" cy="3059539"/>
        </p:xfrm>
        <a:graphic>
          <a:graphicData uri="http://schemas.openxmlformats.org/drawingml/2006/table">
            <a:tbl>
              <a:tblPr/>
              <a:tblGrid>
                <a:gridCol w="2449284">
                  <a:extLst>
                    <a:ext uri="{9D8B030D-6E8A-4147-A177-3AD203B41FA5}">
                      <a16:colId xmlns:a16="http://schemas.microsoft.com/office/drawing/2014/main" val="3774268033"/>
                    </a:ext>
                  </a:extLst>
                </a:gridCol>
                <a:gridCol w="3511167">
                  <a:extLst>
                    <a:ext uri="{9D8B030D-6E8A-4147-A177-3AD203B41FA5}">
                      <a16:colId xmlns:a16="http://schemas.microsoft.com/office/drawing/2014/main" val="287329243"/>
                    </a:ext>
                  </a:extLst>
                </a:gridCol>
                <a:gridCol w="3804986">
                  <a:extLst>
                    <a:ext uri="{9D8B030D-6E8A-4147-A177-3AD203B41FA5}">
                      <a16:colId xmlns:a16="http://schemas.microsoft.com/office/drawing/2014/main" val="2071637112"/>
                    </a:ext>
                  </a:extLst>
                </a:gridCol>
              </a:tblGrid>
              <a:tr h="755405">
                <a:tc>
                  <a:txBody>
                    <a:bodyPr/>
                    <a:lstStyle/>
                    <a:p>
                      <a:pPr marL="571500" marR="0">
                        <a:spcBef>
                          <a:spcPts val="0"/>
                        </a:spcBef>
                        <a:spcAft>
                          <a:spcPts val="0"/>
                        </a:spcAft>
                      </a:pPr>
                      <a:r>
                        <a:rPr lang="en-US" sz="3200" b="1" dirty="0">
                          <a:solidFill>
                            <a:srgbClr val="000000"/>
                          </a:solidFill>
                          <a:effectLst/>
                          <a:latin typeface="Arial" panose="020B0604020202020204" pitchFamily="34" charset="0"/>
                          <a:ea typeface="MS Mincho" panose="02020609040205080304" pitchFamily="49" charset="-128"/>
                        </a:rPr>
                        <a:t>Identifier</a:t>
                      </a:r>
                      <a:endParaRPr lang="en-US" sz="3200" dirty="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3200" b="1" dirty="0">
                          <a:solidFill>
                            <a:srgbClr val="000000"/>
                          </a:solidFill>
                          <a:effectLst/>
                          <a:latin typeface="Arial" panose="020B0604020202020204" pitchFamily="34" charset="0"/>
                          <a:ea typeface="MS Mincho" panose="02020609040205080304" pitchFamily="49" charset="-128"/>
                        </a:rPr>
                        <a:t>Title</a:t>
                      </a:r>
                      <a:endParaRPr lang="en-US" sz="3200" dirty="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571500" marR="0">
                        <a:spcBef>
                          <a:spcPts val="0"/>
                        </a:spcBef>
                        <a:spcAft>
                          <a:spcPts val="0"/>
                        </a:spcAft>
                      </a:pPr>
                      <a:r>
                        <a:rPr lang="en-US" sz="3200" b="1" dirty="0">
                          <a:solidFill>
                            <a:srgbClr val="000000"/>
                          </a:solidFill>
                          <a:effectLst/>
                          <a:latin typeface="Arial" panose="020B0604020202020204" pitchFamily="34" charset="0"/>
                          <a:ea typeface="MS Mincho" panose="02020609040205080304" pitchFamily="49" charset="-128"/>
                        </a:rPr>
                        <a:t>Formula</a:t>
                      </a:r>
                      <a:endParaRPr lang="en-US" sz="3200" dirty="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1548969"/>
                  </a:ext>
                </a:extLst>
              </a:tr>
              <a:tr h="793324">
                <a:tc>
                  <a:txBody>
                    <a:bodyPr/>
                    <a:lstStyle/>
                    <a:p>
                      <a:pPr marL="57150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eSPR1</a:t>
                      </a:r>
                      <a:endParaRPr lang="en-US" sz="2000" dirty="0">
                        <a:effectLst/>
                        <a:latin typeface="Times New Roman" panose="02020603050405020304" pitchFamily="18" charset="0"/>
                        <a:ea typeface="MS Mincho" panose="02020609040205080304" pitchFamily="49" charset="-128"/>
                      </a:endParaRPr>
                    </a:p>
                  </a:txBody>
                  <a:tcPr marL="18415" marR="1841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Critical early software problem</a:t>
                      </a:r>
                      <a:endParaRPr lang="en-US" sz="20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reports per customer-release </a:t>
                      </a:r>
                      <a:endParaRPr lang="en-US" sz="2000" dirty="0">
                        <a:effectLst/>
                        <a:latin typeface="Times New Roman" panose="02020603050405020304" pitchFamily="18" charset="0"/>
                        <a:ea typeface="MS Mincho" panose="02020609040205080304" pitchFamily="49" charset="-128"/>
                      </a:endParaRPr>
                    </a:p>
                  </a:txBody>
                  <a:tcPr marL="18415" marR="1841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57150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eSp1 x Afactor / </a:t>
                      </a:r>
                      <a:r>
                        <a:rPr lang="en-US" sz="2000" dirty="0" err="1">
                          <a:solidFill>
                            <a:srgbClr val="000000"/>
                          </a:solidFill>
                          <a:effectLst/>
                          <a:latin typeface="Arial" panose="020B0604020202020204" pitchFamily="34" charset="0"/>
                          <a:ea typeface="MS Mincho" panose="02020609040205080304" pitchFamily="49" charset="-128"/>
                        </a:rPr>
                        <a:t>eSPs</a:t>
                      </a:r>
                      <a:endParaRPr lang="en-US" sz="2000" dirty="0">
                        <a:effectLst/>
                        <a:latin typeface="Times New Roman" panose="02020603050405020304" pitchFamily="18" charset="0"/>
                        <a:ea typeface="MS Mincho" panose="02020609040205080304" pitchFamily="49" charset="-128"/>
                      </a:endParaRPr>
                    </a:p>
                  </a:txBody>
                  <a:tcPr marL="18415" marR="1841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0773050"/>
                  </a:ext>
                </a:extLst>
              </a:tr>
              <a:tr h="755405">
                <a:tc>
                  <a:txBody>
                    <a:bodyPr/>
                    <a:lstStyle/>
                    <a:p>
                      <a:pPr marL="57150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eSPR2</a:t>
                      </a:r>
                      <a:endParaRPr lang="en-US" sz="200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tc>
                  <a:txBody>
                    <a:bodyPr/>
                    <a:lstStyle/>
                    <a:p>
                      <a:pPr marL="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Major software problem reports per customer-release</a:t>
                      </a:r>
                      <a:endParaRPr lang="en-US" sz="200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tc>
                  <a:txBody>
                    <a:bodyPr/>
                    <a:lstStyle/>
                    <a:p>
                      <a:pPr marL="57150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eSp2 x Afactor / </a:t>
                      </a:r>
                      <a:r>
                        <a:rPr lang="en-US" sz="2000" dirty="0" err="1">
                          <a:solidFill>
                            <a:srgbClr val="000000"/>
                          </a:solidFill>
                          <a:effectLst/>
                          <a:latin typeface="Arial" panose="020B0604020202020204" pitchFamily="34" charset="0"/>
                          <a:ea typeface="MS Mincho" panose="02020609040205080304" pitchFamily="49" charset="-128"/>
                        </a:rPr>
                        <a:t>eSPs</a:t>
                      </a:r>
                      <a:endParaRPr lang="en-US" sz="2000" dirty="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extLst>
                  <a:ext uri="{0D108BD9-81ED-4DB2-BD59-A6C34878D82A}">
                    <a16:rowId xmlns:a16="http://schemas.microsoft.com/office/drawing/2014/main" val="1005612101"/>
                  </a:ext>
                </a:extLst>
              </a:tr>
              <a:tr h="755405">
                <a:tc>
                  <a:txBody>
                    <a:bodyPr/>
                    <a:lstStyle/>
                    <a:p>
                      <a:pPr marL="57150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eSPR3</a:t>
                      </a:r>
                      <a:endParaRPr lang="en-US" sz="200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tc>
                  <a:txBody>
                    <a:bodyPr/>
                    <a:lstStyle/>
                    <a:p>
                      <a:pPr marL="0" marR="0">
                        <a:spcBef>
                          <a:spcPts val="0"/>
                        </a:spcBef>
                        <a:spcAft>
                          <a:spcPts val="0"/>
                        </a:spcAft>
                      </a:pPr>
                      <a:r>
                        <a:rPr lang="en-US" sz="2000">
                          <a:solidFill>
                            <a:srgbClr val="000000"/>
                          </a:solidFill>
                          <a:effectLst/>
                          <a:latin typeface="Arial" panose="020B0604020202020204" pitchFamily="34" charset="0"/>
                          <a:ea typeface="MS Mincho" panose="02020609040205080304" pitchFamily="49" charset="-128"/>
                        </a:rPr>
                        <a:t>Minor software problem reports per customer-release</a:t>
                      </a:r>
                      <a:endParaRPr lang="en-US" sz="200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tc>
                  <a:txBody>
                    <a:bodyPr/>
                    <a:lstStyle/>
                    <a:p>
                      <a:pPr marL="571500" marR="0">
                        <a:spcBef>
                          <a:spcPts val="0"/>
                        </a:spcBef>
                        <a:spcAft>
                          <a:spcPts val="0"/>
                        </a:spcAft>
                      </a:pPr>
                      <a:r>
                        <a:rPr lang="en-US" sz="2000" dirty="0">
                          <a:solidFill>
                            <a:srgbClr val="000000"/>
                          </a:solidFill>
                          <a:effectLst/>
                          <a:latin typeface="Arial" panose="020B0604020202020204" pitchFamily="34" charset="0"/>
                          <a:ea typeface="MS Mincho" panose="02020609040205080304" pitchFamily="49" charset="-128"/>
                        </a:rPr>
                        <a:t>eSp3 x Afactor / </a:t>
                      </a:r>
                      <a:r>
                        <a:rPr lang="en-US" sz="2000" dirty="0" err="1">
                          <a:solidFill>
                            <a:srgbClr val="000000"/>
                          </a:solidFill>
                          <a:effectLst/>
                          <a:latin typeface="Arial" panose="020B0604020202020204" pitchFamily="34" charset="0"/>
                          <a:ea typeface="MS Mincho" panose="02020609040205080304" pitchFamily="49" charset="-128"/>
                        </a:rPr>
                        <a:t>eSPs</a:t>
                      </a:r>
                      <a:endParaRPr lang="en-US" sz="2000" dirty="0">
                        <a:effectLst/>
                        <a:latin typeface="Times New Roman" panose="02020603050405020304" pitchFamily="18" charset="0"/>
                        <a:ea typeface="MS Mincho" panose="02020609040205080304" pitchFamily="49" charset="-128"/>
                      </a:endParaRPr>
                    </a:p>
                  </a:txBody>
                  <a:tcPr marL="18415" marR="18415" marT="0" marB="0">
                    <a:lnL>
                      <a:noFill/>
                    </a:lnL>
                    <a:lnR>
                      <a:noFill/>
                    </a:lnR>
                    <a:lnT>
                      <a:noFill/>
                    </a:lnT>
                    <a:lnB>
                      <a:noFill/>
                    </a:lnB>
                  </a:tcPr>
                </a:tc>
                <a:extLst>
                  <a:ext uri="{0D108BD9-81ED-4DB2-BD59-A6C34878D82A}">
                    <a16:rowId xmlns:a16="http://schemas.microsoft.com/office/drawing/2014/main" val="711168159"/>
                  </a:ext>
                </a:extLst>
              </a:tr>
            </a:tbl>
          </a:graphicData>
        </a:graphic>
      </p:graphicFrame>
    </p:spTree>
    <p:custDataLst>
      <p:tags r:id="rId1"/>
    </p:custDataLst>
    <p:extLst>
      <p:ext uri="{BB962C8B-B14F-4D97-AF65-F5344CB8AC3E}">
        <p14:creationId xmlns:p14="http://schemas.microsoft.com/office/powerpoint/2010/main" val="3997972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3EE52-716E-43B0-8DA4-B6FBA472D39C}"/>
              </a:ext>
            </a:extLst>
          </p:cNvPr>
          <p:cNvSpPr>
            <a:spLocks noGrp="1"/>
          </p:cNvSpPr>
          <p:nvPr>
            <p:ph type="title"/>
          </p:nvPr>
        </p:nvSpPr>
        <p:spPr/>
        <p:txBody>
          <a:bodyPr/>
          <a:lstStyle/>
          <a:p>
            <a:r>
              <a:rPr lang="en-US" dirty="0"/>
              <a:t>Product and Service Category Tables</a:t>
            </a:r>
          </a:p>
        </p:txBody>
      </p:sp>
      <p:sp>
        <p:nvSpPr>
          <p:cNvPr id="3" name="Content Placeholder 2">
            <a:extLst>
              <a:ext uri="{FF2B5EF4-FFF2-40B4-BE49-F238E27FC236}">
                <a16:creationId xmlns:a16="http://schemas.microsoft.com/office/drawing/2014/main" id="{41B5B703-CAEC-4E98-8822-0607C86F03ED}"/>
              </a:ext>
            </a:extLst>
          </p:cNvPr>
          <p:cNvSpPr>
            <a:spLocks noGrp="1"/>
          </p:cNvSpPr>
          <p:nvPr>
            <p:ph idx="1"/>
          </p:nvPr>
        </p:nvSpPr>
        <p:spPr/>
        <p:txBody>
          <a:bodyPr>
            <a:normAutofit fontScale="92500"/>
          </a:bodyPr>
          <a:lstStyle/>
          <a:p>
            <a:pPr marL="0" indent="0">
              <a:buNone/>
            </a:pPr>
            <a:r>
              <a:rPr lang="en-US" dirty="0"/>
              <a:t>A new edition of the Product and Service Category Tables is being published in conjunction with the R5.7 Point Release.   These changes included:</a:t>
            </a:r>
          </a:p>
          <a:p>
            <a:pPr lvl="1"/>
            <a:r>
              <a:rPr lang="en-US" sz="2200" dirty="0"/>
              <a:t>Incorporating the change from SPR to eSPR within the tables</a:t>
            </a:r>
          </a:p>
          <a:p>
            <a:pPr lvl="1"/>
            <a:r>
              <a:rPr lang="en-US" sz="2200" dirty="0"/>
              <a:t>Adding a new rule to the product category selection advice preceding Table A-1</a:t>
            </a:r>
          </a:p>
          <a:p>
            <a:pPr marL="914400" lvl="2" indent="0">
              <a:buNone/>
            </a:pPr>
            <a:r>
              <a:rPr lang="en-US" sz="1800" dirty="0"/>
              <a:t>Organizations choosing a category in Families 1 through 6 or Family 8 cannot exclude Clause 8.3 in the Requirements Handbook in its entirety.  Organizations without responsibility for design and development should look to the service categories in Family 7 for the appropriate category.</a:t>
            </a:r>
          </a:p>
          <a:p>
            <a:pPr lvl="1"/>
            <a:r>
              <a:rPr lang="en-US" sz="2200" dirty="0"/>
              <a:t>Combining the four DSL categories into a single category</a:t>
            </a:r>
          </a:p>
          <a:p>
            <a:pPr lvl="1"/>
            <a:r>
              <a:rPr lang="en-US" sz="2200" dirty="0"/>
              <a:t>Changing the manufacturing categories under 7.7 to include internal services</a:t>
            </a:r>
          </a:p>
          <a:p>
            <a:pPr lvl="1"/>
            <a:r>
              <a:rPr lang="en-US" sz="2200" dirty="0"/>
              <a:t>Splitting 8.5.1 Optical Fiber (now Optical Fiber Material) into 8.5.1.1 Optical Fiber and 8.5.1.2 Optical Glass</a:t>
            </a:r>
          </a:p>
          <a:p>
            <a:pPr lvl="1"/>
            <a:r>
              <a:rPr lang="en-US" sz="2200" dirty="0"/>
              <a:t>Changing one of the partial outage definitions in Table A-3 for seven categories</a:t>
            </a:r>
          </a:p>
          <a:p>
            <a:pPr marL="0" indent="0">
              <a:buNone/>
            </a:pPr>
            <a:r>
              <a:rPr lang="en-US" sz="2600" dirty="0"/>
              <a:t>See the separate change history document for the Tables for full details</a:t>
            </a:r>
          </a:p>
          <a:p>
            <a:pPr marL="0" indent="0">
              <a:buNone/>
            </a:pPr>
            <a:endParaRPr lang="en-US" dirty="0"/>
          </a:p>
        </p:txBody>
      </p:sp>
      <p:sp>
        <p:nvSpPr>
          <p:cNvPr id="4" name="Footer Placeholder 3">
            <a:extLst>
              <a:ext uri="{FF2B5EF4-FFF2-40B4-BE49-F238E27FC236}">
                <a16:creationId xmlns:a16="http://schemas.microsoft.com/office/drawing/2014/main" id="{002C6B98-8E83-4F6F-A2FC-B76B8CA92E04}"/>
              </a:ext>
            </a:extLst>
          </p:cNvPr>
          <p:cNvSpPr>
            <a:spLocks noGrp="1"/>
          </p:cNvSpPr>
          <p:nvPr>
            <p:ph type="ftr" sz="quarter" idx="11"/>
          </p:nvPr>
        </p:nvSpPr>
        <p:spPr/>
        <p:txBody>
          <a:bodyPr/>
          <a:lstStyle/>
          <a:p>
            <a:r>
              <a:rPr lang="en-US"/>
              <a:t>www.tiaonline.org | @tiaonline</a:t>
            </a:r>
            <a:endParaRPr lang="en-US" dirty="0"/>
          </a:p>
        </p:txBody>
      </p:sp>
    </p:spTree>
    <p:custDataLst>
      <p:tags r:id="rId1"/>
    </p:custDataLst>
    <p:extLst>
      <p:ext uri="{BB962C8B-B14F-4D97-AF65-F5344CB8AC3E}">
        <p14:creationId xmlns:p14="http://schemas.microsoft.com/office/powerpoint/2010/main" val="1293826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03BAD-8B90-49D5-A615-DC6376C7F8AD}"/>
              </a:ext>
            </a:extLst>
          </p:cNvPr>
          <p:cNvSpPr>
            <a:spLocks noGrp="1"/>
          </p:cNvSpPr>
          <p:nvPr>
            <p:ph type="title"/>
          </p:nvPr>
        </p:nvSpPr>
        <p:spPr/>
        <p:txBody>
          <a:bodyPr/>
          <a:lstStyle/>
          <a:p>
            <a:r>
              <a:rPr lang="en-US" dirty="0"/>
              <a:t>Content for R5.7 MHB Point Release</a:t>
            </a:r>
          </a:p>
        </p:txBody>
      </p:sp>
      <p:sp>
        <p:nvSpPr>
          <p:cNvPr id="3" name="Content Placeholder 2">
            <a:extLst>
              <a:ext uri="{FF2B5EF4-FFF2-40B4-BE49-F238E27FC236}">
                <a16:creationId xmlns:a16="http://schemas.microsoft.com/office/drawing/2014/main" id="{9B6DDDBC-E326-443C-8580-CD23896B6FD4}"/>
              </a:ext>
            </a:extLst>
          </p:cNvPr>
          <p:cNvSpPr>
            <a:spLocks noGrp="1"/>
          </p:cNvSpPr>
          <p:nvPr>
            <p:ph idx="1"/>
          </p:nvPr>
        </p:nvSpPr>
        <p:spPr/>
        <p:txBody>
          <a:bodyPr>
            <a:normAutofit lnSpcReduction="10000"/>
          </a:bodyPr>
          <a:lstStyle/>
          <a:p>
            <a:endParaRPr lang="en-US" dirty="0"/>
          </a:p>
          <a:p>
            <a:r>
              <a:rPr lang="en-US" dirty="0"/>
              <a:t>Added clarification in 3.5.2 k) concerning resubmission of erroneous pre-certification data</a:t>
            </a:r>
          </a:p>
          <a:p>
            <a:r>
              <a:rPr lang="en-US" dirty="0"/>
              <a:t>Clarified the treatment of individual FRU types in 4.2.5 Product Exclusions</a:t>
            </a:r>
          </a:p>
          <a:p>
            <a:r>
              <a:rPr lang="en-US" dirty="0"/>
              <a:t>Corrected the wording in Section 7.1 FR to match the change made in the R5.6 Point Release to exclude products in their retirement phase from data reporting</a:t>
            </a:r>
          </a:p>
          <a:p>
            <a:r>
              <a:rPr lang="en-US" dirty="0"/>
              <a:t>Replaced Section 8.2 SPR with new Section 8.2 eSPR</a:t>
            </a:r>
          </a:p>
          <a:p>
            <a:r>
              <a:rPr lang="en-US" dirty="0"/>
              <a:t>Product and Service Category Tables update</a:t>
            </a:r>
          </a:p>
        </p:txBody>
      </p:sp>
      <p:sp>
        <p:nvSpPr>
          <p:cNvPr id="4" name="Footer Placeholder 3">
            <a:extLst>
              <a:ext uri="{FF2B5EF4-FFF2-40B4-BE49-F238E27FC236}">
                <a16:creationId xmlns:a16="http://schemas.microsoft.com/office/drawing/2014/main" id="{0F91A25E-F17A-4FF3-9374-1C29BEA5AEE9}"/>
              </a:ext>
            </a:extLst>
          </p:cNvPr>
          <p:cNvSpPr>
            <a:spLocks noGrp="1"/>
          </p:cNvSpPr>
          <p:nvPr>
            <p:ph type="ftr" sz="quarter" idx="11"/>
          </p:nvPr>
        </p:nvSpPr>
        <p:spPr/>
        <p:txBody>
          <a:bodyPr/>
          <a:lstStyle/>
          <a:p>
            <a:r>
              <a:rPr lang="en-US"/>
              <a:t>www.tiaonline.org | @tiaonline</a:t>
            </a:r>
            <a:endParaRPr lang="en-US" dirty="0"/>
          </a:p>
        </p:txBody>
      </p:sp>
    </p:spTree>
    <p:custDataLst>
      <p:tags r:id="rId1"/>
    </p:custDataLst>
    <p:extLst>
      <p:ext uri="{BB962C8B-B14F-4D97-AF65-F5344CB8AC3E}">
        <p14:creationId xmlns:p14="http://schemas.microsoft.com/office/powerpoint/2010/main" val="2263955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D492-D659-44F5-B59E-53AF6E9CADF9}"/>
              </a:ext>
            </a:extLst>
          </p:cNvPr>
          <p:cNvSpPr>
            <a:spLocks noGrp="1"/>
          </p:cNvSpPr>
          <p:nvPr>
            <p:ph type="title"/>
          </p:nvPr>
        </p:nvSpPr>
        <p:spPr/>
        <p:txBody>
          <a:bodyPr/>
          <a:lstStyle/>
          <a:p>
            <a:r>
              <a:rPr lang="en-US" dirty="0"/>
              <a:t>Point Release Certification</a:t>
            </a:r>
          </a:p>
        </p:txBody>
      </p:sp>
      <p:sp>
        <p:nvSpPr>
          <p:cNvPr id="3" name="Text Placeholder 2">
            <a:extLst>
              <a:ext uri="{FF2B5EF4-FFF2-40B4-BE49-F238E27FC236}">
                <a16:creationId xmlns:a16="http://schemas.microsoft.com/office/drawing/2014/main" id="{3C30498E-BBA0-4042-8FE4-40232EE32BB6}"/>
              </a:ext>
            </a:extLst>
          </p:cNvPr>
          <p:cNvSpPr>
            <a:spLocks noGrp="1"/>
          </p:cNvSpPr>
          <p:nvPr>
            <p:ph type="body" idx="1"/>
          </p:nvPr>
        </p:nvSpPr>
        <p:spPr/>
        <p:txBody>
          <a:bodyPr/>
          <a:lstStyle/>
          <a:p>
            <a:r>
              <a:rPr lang="en-US" sz="4000" dirty="0"/>
              <a:t>Rules</a:t>
            </a:r>
          </a:p>
          <a:p>
            <a:endParaRPr lang="en-US" dirty="0"/>
          </a:p>
        </p:txBody>
      </p:sp>
      <p:sp>
        <p:nvSpPr>
          <p:cNvPr id="4" name="Footer Placeholder 3">
            <a:extLst>
              <a:ext uri="{FF2B5EF4-FFF2-40B4-BE49-F238E27FC236}">
                <a16:creationId xmlns:a16="http://schemas.microsoft.com/office/drawing/2014/main" id="{E3E0DE4E-BD3A-45DA-8954-3E43CC5891D1}"/>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107621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B5F-26D8-4404-B682-4E59788FE595}"/>
              </a:ext>
            </a:extLst>
          </p:cNvPr>
          <p:cNvSpPr>
            <a:spLocks noGrp="1"/>
          </p:cNvSpPr>
          <p:nvPr>
            <p:ph type="title"/>
          </p:nvPr>
        </p:nvSpPr>
        <p:spPr/>
        <p:txBody>
          <a:bodyPr/>
          <a:lstStyle/>
          <a:p>
            <a:r>
              <a:rPr lang="en-US" dirty="0"/>
              <a:t>Point Release Certification Rules</a:t>
            </a:r>
          </a:p>
        </p:txBody>
      </p:sp>
      <p:sp>
        <p:nvSpPr>
          <p:cNvPr id="3" name="Content Placeholder 2">
            <a:extLst>
              <a:ext uri="{FF2B5EF4-FFF2-40B4-BE49-F238E27FC236}">
                <a16:creationId xmlns:a16="http://schemas.microsoft.com/office/drawing/2014/main" id="{04A18253-B7E0-4D06-8A9C-AEA57307B6B7}"/>
              </a:ext>
            </a:extLst>
          </p:cNvPr>
          <p:cNvSpPr>
            <a:spLocks noGrp="1"/>
          </p:cNvSpPr>
          <p:nvPr>
            <p:ph idx="1"/>
          </p:nvPr>
        </p:nvSpPr>
        <p:spPr>
          <a:xfrm>
            <a:off x="838200" y="2138362"/>
            <a:ext cx="10834396" cy="4351338"/>
          </a:xfrm>
        </p:spPr>
        <p:txBody>
          <a:bodyPr>
            <a:normAutofit/>
          </a:bodyPr>
          <a:lstStyle/>
          <a:p>
            <a:r>
              <a:rPr lang="en-US" dirty="0"/>
              <a:t>Primary concerns are to minimize impact on monthly PDR data and derive benefit from changes/additions as soon as feasible</a:t>
            </a:r>
          </a:p>
          <a:p>
            <a:pPr lvl="1"/>
            <a:r>
              <a:rPr lang="en-US" dirty="0"/>
              <a:t>Set as short as practical</a:t>
            </a:r>
          </a:p>
          <a:p>
            <a:pPr lvl="1"/>
            <a:r>
              <a:rPr lang="en-US" dirty="0"/>
              <a:t>Likely longer interval when adding a new measurement</a:t>
            </a:r>
          </a:p>
          <a:p>
            <a:pPr lvl="1"/>
            <a:r>
              <a:rPr lang="en-US" dirty="0"/>
              <a:t>Shorter interval where a change is made to a measurement if the previous data cannot be easily converted</a:t>
            </a:r>
          </a:p>
          <a:p>
            <a:r>
              <a:rPr lang="en-US" dirty="0"/>
              <a:t>Must have a specific effectivity noting when first month data submissions are allowed and month when submissions are required</a:t>
            </a:r>
          </a:p>
          <a:p>
            <a:r>
              <a:rPr lang="en-US" dirty="0"/>
              <a:t>All point releases must be complied with at the compliance interval date</a:t>
            </a:r>
          </a:p>
          <a:p>
            <a:r>
              <a:rPr lang="en-US" dirty="0"/>
              <a:t>The interval should not be more than 6 months</a:t>
            </a:r>
          </a:p>
          <a:p>
            <a:endParaRPr lang="en-US" dirty="0"/>
          </a:p>
        </p:txBody>
      </p:sp>
      <p:sp>
        <p:nvSpPr>
          <p:cNvPr id="4" name="Footer Placeholder 3">
            <a:extLst>
              <a:ext uri="{FF2B5EF4-FFF2-40B4-BE49-F238E27FC236}">
                <a16:creationId xmlns:a16="http://schemas.microsoft.com/office/drawing/2014/main" id="{B84FE083-D5F8-4331-8CF0-59CC3FBBA4D1}"/>
              </a:ext>
            </a:extLst>
          </p:cNvPr>
          <p:cNvSpPr>
            <a:spLocks noGrp="1"/>
          </p:cNvSpPr>
          <p:nvPr>
            <p:ph type="ftr" sz="quarter" idx="11"/>
          </p:nvPr>
        </p:nvSpPr>
        <p:spPr/>
        <p:txBody>
          <a:bodyPr/>
          <a:lstStyle/>
          <a:p>
            <a:r>
              <a:rPr lang="en-US"/>
              <a:t>www.tiaonline.org | @tiaonline</a:t>
            </a:r>
            <a:endParaRPr lang="en-US" dirty="0"/>
          </a:p>
        </p:txBody>
      </p:sp>
      <p:sp>
        <p:nvSpPr>
          <p:cNvPr id="7" name="Subtitle 1">
            <a:extLst>
              <a:ext uri="{FF2B5EF4-FFF2-40B4-BE49-F238E27FC236}">
                <a16:creationId xmlns:a16="http://schemas.microsoft.com/office/drawing/2014/main" id="{1C7B5BB0-4689-4C67-91F5-FA045EC84BE8}"/>
              </a:ext>
            </a:extLst>
          </p:cNvPr>
          <p:cNvSpPr txBox="1">
            <a:spLocks/>
          </p:cNvSpPr>
          <p:nvPr/>
        </p:nvSpPr>
        <p:spPr>
          <a:xfrm>
            <a:off x="838200" y="1457846"/>
            <a:ext cx="10972800" cy="3677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a:t>Measurements Handbook</a:t>
            </a:r>
            <a:endParaRPr lang="en-US" sz="4000" b="1" dirty="0"/>
          </a:p>
        </p:txBody>
      </p:sp>
    </p:spTree>
    <p:extLst>
      <p:ext uri="{BB962C8B-B14F-4D97-AF65-F5344CB8AC3E}">
        <p14:creationId xmlns:p14="http://schemas.microsoft.com/office/powerpoint/2010/main" val="3705085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B5F-26D8-4404-B682-4E59788FE595}"/>
              </a:ext>
            </a:extLst>
          </p:cNvPr>
          <p:cNvSpPr>
            <a:spLocks noGrp="1"/>
          </p:cNvSpPr>
          <p:nvPr>
            <p:ph type="title"/>
          </p:nvPr>
        </p:nvSpPr>
        <p:spPr/>
        <p:txBody>
          <a:bodyPr/>
          <a:lstStyle/>
          <a:p>
            <a:r>
              <a:rPr lang="en-US" dirty="0"/>
              <a:t>Point Release Certification Rules</a:t>
            </a:r>
          </a:p>
        </p:txBody>
      </p:sp>
      <p:sp>
        <p:nvSpPr>
          <p:cNvPr id="3" name="Content Placeholder 2">
            <a:extLst>
              <a:ext uri="{FF2B5EF4-FFF2-40B4-BE49-F238E27FC236}">
                <a16:creationId xmlns:a16="http://schemas.microsoft.com/office/drawing/2014/main" id="{04A18253-B7E0-4D06-8A9C-AEA57307B6B7}"/>
              </a:ext>
            </a:extLst>
          </p:cNvPr>
          <p:cNvSpPr>
            <a:spLocks noGrp="1"/>
          </p:cNvSpPr>
          <p:nvPr>
            <p:ph idx="1"/>
          </p:nvPr>
        </p:nvSpPr>
        <p:spPr>
          <a:xfrm>
            <a:off x="838200" y="2138362"/>
            <a:ext cx="10515600" cy="4351338"/>
          </a:xfrm>
        </p:spPr>
        <p:txBody>
          <a:bodyPr/>
          <a:lstStyle/>
          <a:p>
            <a:r>
              <a:rPr lang="en-US" dirty="0"/>
              <a:t>New certifications</a:t>
            </a:r>
          </a:p>
          <a:p>
            <a:pPr lvl="1"/>
            <a:r>
              <a:rPr lang="en-US" dirty="0"/>
              <a:t>Must use most current major release</a:t>
            </a:r>
          </a:p>
          <a:p>
            <a:pPr lvl="1"/>
            <a:r>
              <a:rPr lang="en-US" dirty="0"/>
              <a:t>Voluntarily may certify to most current point releases</a:t>
            </a:r>
          </a:p>
          <a:p>
            <a:r>
              <a:rPr lang="en-US" dirty="0"/>
              <a:t>Existing certifications</a:t>
            </a:r>
          </a:p>
          <a:p>
            <a:pPr lvl="1"/>
            <a:r>
              <a:rPr lang="en-US" dirty="0"/>
              <a:t>Point releases are not required for implementation until the next major release</a:t>
            </a:r>
          </a:p>
          <a:p>
            <a:pPr lvl="1"/>
            <a:r>
              <a:rPr lang="en-US" dirty="0"/>
              <a:t>Organizations may be certified against a point release voluntarily</a:t>
            </a:r>
          </a:p>
          <a:p>
            <a:r>
              <a:rPr lang="en-US" dirty="0"/>
              <a:t>Point releases may be required by customers at any time after release</a:t>
            </a:r>
          </a:p>
          <a:p>
            <a:endParaRPr lang="en-US" dirty="0"/>
          </a:p>
        </p:txBody>
      </p:sp>
      <p:sp>
        <p:nvSpPr>
          <p:cNvPr id="4" name="Footer Placeholder 3">
            <a:extLst>
              <a:ext uri="{FF2B5EF4-FFF2-40B4-BE49-F238E27FC236}">
                <a16:creationId xmlns:a16="http://schemas.microsoft.com/office/drawing/2014/main" id="{B84FE083-D5F8-4331-8CF0-59CC3FBBA4D1}"/>
              </a:ext>
            </a:extLst>
          </p:cNvPr>
          <p:cNvSpPr>
            <a:spLocks noGrp="1"/>
          </p:cNvSpPr>
          <p:nvPr>
            <p:ph type="ftr" sz="quarter" idx="11"/>
          </p:nvPr>
        </p:nvSpPr>
        <p:spPr/>
        <p:txBody>
          <a:bodyPr/>
          <a:lstStyle/>
          <a:p>
            <a:r>
              <a:rPr lang="en-US"/>
              <a:t>www.tiaonline.org | @tiaonline</a:t>
            </a:r>
            <a:endParaRPr lang="en-US" dirty="0"/>
          </a:p>
        </p:txBody>
      </p:sp>
      <p:sp>
        <p:nvSpPr>
          <p:cNvPr id="7" name="Subtitle 1">
            <a:extLst>
              <a:ext uri="{FF2B5EF4-FFF2-40B4-BE49-F238E27FC236}">
                <a16:creationId xmlns:a16="http://schemas.microsoft.com/office/drawing/2014/main" id="{1C7B5BB0-4689-4C67-91F5-FA045EC84BE8}"/>
              </a:ext>
            </a:extLst>
          </p:cNvPr>
          <p:cNvSpPr txBox="1">
            <a:spLocks/>
          </p:cNvSpPr>
          <p:nvPr/>
        </p:nvSpPr>
        <p:spPr>
          <a:xfrm>
            <a:off x="838200" y="1457846"/>
            <a:ext cx="10972800" cy="3677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a:t>Requirements Handbook – No Modifications</a:t>
            </a:r>
          </a:p>
        </p:txBody>
      </p:sp>
    </p:spTree>
    <p:extLst>
      <p:ext uri="{BB962C8B-B14F-4D97-AF65-F5344CB8AC3E}">
        <p14:creationId xmlns:p14="http://schemas.microsoft.com/office/powerpoint/2010/main" val="3792694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B5F-26D8-4404-B682-4E59788FE595}"/>
              </a:ext>
            </a:extLst>
          </p:cNvPr>
          <p:cNvSpPr>
            <a:spLocks noGrp="1"/>
          </p:cNvSpPr>
          <p:nvPr>
            <p:ph type="title"/>
          </p:nvPr>
        </p:nvSpPr>
        <p:spPr/>
        <p:txBody>
          <a:bodyPr/>
          <a:lstStyle/>
          <a:p>
            <a:r>
              <a:rPr lang="en-US" dirty="0"/>
              <a:t>Point Release Certification Rules</a:t>
            </a:r>
          </a:p>
        </p:txBody>
      </p:sp>
      <p:sp>
        <p:nvSpPr>
          <p:cNvPr id="3" name="Content Placeholder 2">
            <a:extLst>
              <a:ext uri="{FF2B5EF4-FFF2-40B4-BE49-F238E27FC236}">
                <a16:creationId xmlns:a16="http://schemas.microsoft.com/office/drawing/2014/main" id="{04A18253-B7E0-4D06-8A9C-AEA57307B6B7}"/>
              </a:ext>
            </a:extLst>
          </p:cNvPr>
          <p:cNvSpPr>
            <a:spLocks noGrp="1"/>
          </p:cNvSpPr>
          <p:nvPr>
            <p:ph idx="1"/>
          </p:nvPr>
        </p:nvSpPr>
        <p:spPr>
          <a:xfrm>
            <a:off x="838200" y="2138362"/>
            <a:ext cx="10515600" cy="4351338"/>
          </a:xfrm>
        </p:spPr>
        <p:txBody>
          <a:bodyPr/>
          <a:lstStyle/>
          <a:p>
            <a:r>
              <a:rPr lang="en-US" dirty="0"/>
              <a:t>New certifications</a:t>
            </a:r>
          </a:p>
          <a:p>
            <a:pPr lvl="1"/>
            <a:r>
              <a:rPr lang="en-US" dirty="0"/>
              <a:t>Must use most current release</a:t>
            </a:r>
          </a:p>
          <a:p>
            <a:r>
              <a:rPr lang="en-US" dirty="0"/>
              <a:t>Existing certifications</a:t>
            </a:r>
          </a:p>
          <a:p>
            <a:pPr lvl="1"/>
            <a:r>
              <a:rPr lang="en-US" dirty="0"/>
              <a:t>Must upgrade to the new Point release within the proscribed time frame</a:t>
            </a:r>
          </a:p>
          <a:p>
            <a:endParaRPr lang="en-US" dirty="0"/>
          </a:p>
        </p:txBody>
      </p:sp>
      <p:sp>
        <p:nvSpPr>
          <p:cNvPr id="4" name="Footer Placeholder 3">
            <a:extLst>
              <a:ext uri="{FF2B5EF4-FFF2-40B4-BE49-F238E27FC236}">
                <a16:creationId xmlns:a16="http://schemas.microsoft.com/office/drawing/2014/main" id="{B84FE083-D5F8-4331-8CF0-59CC3FBBA4D1}"/>
              </a:ext>
            </a:extLst>
          </p:cNvPr>
          <p:cNvSpPr>
            <a:spLocks noGrp="1"/>
          </p:cNvSpPr>
          <p:nvPr>
            <p:ph type="ftr" sz="quarter" idx="11"/>
          </p:nvPr>
        </p:nvSpPr>
        <p:spPr/>
        <p:txBody>
          <a:bodyPr/>
          <a:lstStyle/>
          <a:p>
            <a:r>
              <a:rPr lang="en-US"/>
              <a:t>www.tiaonline.org | @tiaonline</a:t>
            </a:r>
            <a:endParaRPr lang="en-US" dirty="0"/>
          </a:p>
        </p:txBody>
      </p:sp>
      <p:sp>
        <p:nvSpPr>
          <p:cNvPr id="7" name="Subtitle 1">
            <a:extLst>
              <a:ext uri="{FF2B5EF4-FFF2-40B4-BE49-F238E27FC236}">
                <a16:creationId xmlns:a16="http://schemas.microsoft.com/office/drawing/2014/main" id="{1C7B5BB0-4689-4C67-91F5-FA045EC84BE8}"/>
              </a:ext>
            </a:extLst>
          </p:cNvPr>
          <p:cNvSpPr txBox="1">
            <a:spLocks/>
          </p:cNvSpPr>
          <p:nvPr/>
        </p:nvSpPr>
        <p:spPr>
          <a:xfrm>
            <a:off x="838200" y="1457846"/>
            <a:ext cx="10972800" cy="3677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a:t>Requirements Handbook – Modified requirements</a:t>
            </a:r>
          </a:p>
        </p:txBody>
      </p:sp>
    </p:spTree>
    <p:extLst>
      <p:ext uri="{BB962C8B-B14F-4D97-AF65-F5344CB8AC3E}">
        <p14:creationId xmlns:p14="http://schemas.microsoft.com/office/powerpoint/2010/main" val="1020615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45C9-005E-4E7F-859D-51C8FD5D1AC3}"/>
              </a:ext>
            </a:extLst>
          </p:cNvPr>
          <p:cNvSpPr>
            <a:spLocks noGrp="1"/>
          </p:cNvSpPr>
          <p:nvPr>
            <p:ph type="title"/>
          </p:nvPr>
        </p:nvSpPr>
        <p:spPr/>
        <p:txBody>
          <a:bodyPr/>
          <a:lstStyle/>
          <a:p>
            <a:r>
              <a:rPr lang="en-US" dirty="0"/>
              <a:t>Point Release Publication and Pricing</a:t>
            </a:r>
          </a:p>
        </p:txBody>
      </p:sp>
      <p:sp>
        <p:nvSpPr>
          <p:cNvPr id="3" name="Text Placeholder 2">
            <a:extLst>
              <a:ext uri="{FF2B5EF4-FFF2-40B4-BE49-F238E27FC236}">
                <a16:creationId xmlns:a16="http://schemas.microsoft.com/office/drawing/2014/main" id="{ADBD9A65-38DD-4FE0-AB71-45F19DB84824}"/>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2296B65A-A2CE-4161-BADE-245AFC4ACA1D}"/>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2954452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CEEC8-5D04-46DF-B617-A9EEDA9AD3EF}"/>
              </a:ext>
            </a:extLst>
          </p:cNvPr>
          <p:cNvSpPr>
            <a:spLocks noGrp="1"/>
          </p:cNvSpPr>
          <p:nvPr>
            <p:ph type="title"/>
          </p:nvPr>
        </p:nvSpPr>
        <p:spPr/>
        <p:txBody>
          <a:bodyPr/>
          <a:lstStyle/>
          <a:p>
            <a:r>
              <a:rPr lang="en-US" dirty="0"/>
              <a:t>Point Release Publication</a:t>
            </a:r>
          </a:p>
        </p:txBody>
      </p:sp>
      <p:sp>
        <p:nvSpPr>
          <p:cNvPr id="3" name="Content Placeholder 2">
            <a:extLst>
              <a:ext uri="{FF2B5EF4-FFF2-40B4-BE49-F238E27FC236}">
                <a16:creationId xmlns:a16="http://schemas.microsoft.com/office/drawing/2014/main" id="{4C2BF8BC-25A8-4ECE-8CEF-DE3C64ACB020}"/>
              </a:ext>
            </a:extLst>
          </p:cNvPr>
          <p:cNvSpPr>
            <a:spLocks noGrp="1"/>
          </p:cNvSpPr>
          <p:nvPr>
            <p:ph sz="half" idx="1"/>
          </p:nvPr>
        </p:nvSpPr>
        <p:spPr>
          <a:xfrm>
            <a:off x="838199" y="1825625"/>
            <a:ext cx="10315575" cy="4351338"/>
          </a:xfrm>
        </p:spPr>
        <p:txBody>
          <a:bodyPr/>
          <a:lstStyle/>
          <a:p>
            <a:r>
              <a:rPr lang="en-US" dirty="0"/>
              <a:t>Changed/new sections available as free download from tl9000.org (same as Product and Service Category Tables)</a:t>
            </a:r>
          </a:p>
          <a:p>
            <a:r>
              <a:rPr lang="en-US" dirty="0"/>
              <a:t>Incorporated in electronic versions for new sales</a:t>
            </a:r>
          </a:p>
          <a:p>
            <a:r>
              <a:rPr lang="en-US" dirty="0"/>
              <a:t>Previous release will remain available as long as certification to that release is still valid</a:t>
            </a:r>
          </a:p>
          <a:p>
            <a:endParaRPr lang="en-US" dirty="0"/>
          </a:p>
        </p:txBody>
      </p:sp>
      <p:sp>
        <p:nvSpPr>
          <p:cNvPr id="5" name="Footer Placeholder 4">
            <a:extLst>
              <a:ext uri="{FF2B5EF4-FFF2-40B4-BE49-F238E27FC236}">
                <a16:creationId xmlns:a16="http://schemas.microsoft.com/office/drawing/2014/main" id="{69DCAA21-0D8D-4E49-8385-1F8B91E5752C}"/>
              </a:ext>
            </a:extLst>
          </p:cNvPr>
          <p:cNvSpPr>
            <a:spLocks noGrp="1"/>
          </p:cNvSpPr>
          <p:nvPr>
            <p:ph type="ftr" sz="quarter" idx="11"/>
          </p:nvPr>
        </p:nvSpPr>
        <p:spPr/>
        <p:txBody>
          <a:bodyPr/>
          <a:lstStyle/>
          <a:p>
            <a:r>
              <a:rPr lang="en-US"/>
              <a:t>www.tiaonline.org | @tiaonline</a:t>
            </a:r>
            <a:endParaRPr lang="en-US" dirty="0"/>
          </a:p>
        </p:txBody>
      </p:sp>
    </p:spTree>
    <p:extLst>
      <p:ext uri="{BB962C8B-B14F-4D97-AF65-F5344CB8AC3E}">
        <p14:creationId xmlns:p14="http://schemas.microsoft.com/office/powerpoint/2010/main" val="297565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101" y="410105"/>
            <a:ext cx="8183879" cy="487363"/>
          </a:xfrm>
        </p:spPr>
        <p:txBody>
          <a:bodyPr>
            <a:normAutofit fontScale="90000"/>
          </a:bodyPr>
          <a:lstStyle/>
          <a:p>
            <a:r>
              <a:rPr lang="en-US" b="1" dirty="0"/>
              <a:t>MHB / PCT 5.7 Release Milestones</a:t>
            </a:r>
          </a:p>
        </p:txBody>
      </p:sp>
      <p:sp>
        <p:nvSpPr>
          <p:cNvPr id="3" name="Content Placeholder 2"/>
          <p:cNvSpPr>
            <a:spLocks noGrp="1"/>
          </p:cNvSpPr>
          <p:nvPr>
            <p:ph idx="1"/>
          </p:nvPr>
        </p:nvSpPr>
        <p:spPr>
          <a:xfrm>
            <a:off x="1862666" y="999067"/>
            <a:ext cx="8657851" cy="5805593"/>
          </a:xfrm>
        </p:spPr>
        <p:txBody>
          <a:bodyPr>
            <a:normAutofit fontScale="40000" lnSpcReduction="20000"/>
          </a:bodyPr>
          <a:lstStyle/>
          <a:p>
            <a:pPr marL="0" indent="0">
              <a:buNone/>
            </a:pPr>
            <a:endParaRPr lang="en-US" sz="2400" dirty="0"/>
          </a:p>
          <a:p>
            <a:r>
              <a:rPr lang="en-US" sz="5000" dirty="0">
                <a:solidFill>
                  <a:srgbClr val="00B050"/>
                </a:solidFill>
              </a:rPr>
              <a:t>eSPR addition and SPR removal - Approved					 8/21/2019</a:t>
            </a:r>
          </a:p>
          <a:p>
            <a:r>
              <a:rPr lang="en-US" sz="5000" dirty="0">
                <a:solidFill>
                  <a:srgbClr val="00B050"/>
                </a:solidFill>
              </a:rPr>
              <a:t>Final Delivery	 of Any Additional Content						 12/31/2019</a:t>
            </a:r>
          </a:p>
          <a:p>
            <a:r>
              <a:rPr lang="en-US" sz="5000" dirty="0">
                <a:solidFill>
                  <a:srgbClr val="00B050"/>
                </a:solidFill>
              </a:rPr>
              <a:t>Develop MHB 5.7 Point Release (PR) &amp; 5.7 PCT Draft			 1/16/2020</a:t>
            </a:r>
          </a:p>
          <a:p>
            <a:r>
              <a:rPr lang="en-US" sz="5000" dirty="0">
                <a:solidFill>
                  <a:srgbClr val="00B050"/>
                </a:solidFill>
              </a:rPr>
              <a:t>Issue Draft to IGQ ahead of February Meeting		  		 2/04/2020</a:t>
            </a:r>
          </a:p>
          <a:p>
            <a:r>
              <a:rPr lang="en-US" sz="5000" dirty="0">
                <a:solidFill>
                  <a:srgbClr val="00B050"/>
                </a:solidFill>
              </a:rPr>
              <a:t>Approval for TIA-BPC Review of PR &amp; PCT    			  		 2/11/2020</a:t>
            </a:r>
          </a:p>
          <a:p>
            <a:r>
              <a:rPr lang="en-US" sz="5000" dirty="0">
                <a:solidFill>
                  <a:srgbClr val="00B050"/>
                </a:solidFill>
              </a:rPr>
              <a:t>Submit PR &amp; PCT for TIA QuEST Forum Comment Review		 2/20/2020</a:t>
            </a:r>
          </a:p>
          <a:p>
            <a:r>
              <a:rPr lang="en-US" sz="5000" dirty="0">
                <a:solidFill>
                  <a:srgbClr val="00B050"/>
                </a:solidFill>
              </a:rPr>
              <a:t>TIA QuEST Forum PR &amp; PCT Comment Review Ends 			 3/06/2020</a:t>
            </a:r>
          </a:p>
          <a:p>
            <a:r>
              <a:rPr lang="en-US" sz="5000" dirty="0">
                <a:solidFill>
                  <a:srgbClr val="00B050"/>
                </a:solidFill>
              </a:rPr>
              <a:t>TIA QuEST Forum Comments Resolved						 3/18/2020</a:t>
            </a:r>
          </a:p>
          <a:p>
            <a:r>
              <a:rPr lang="en-US" sz="5000" dirty="0">
                <a:solidFill>
                  <a:srgbClr val="00B050"/>
                </a:solidFill>
              </a:rPr>
              <a:t>Create Scrub Sub-Team										 3/31/2020</a:t>
            </a:r>
          </a:p>
          <a:p>
            <a:r>
              <a:rPr lang="en-US" sz="5000" dirty="0">
                <a:solidFill>
                  <a:srgbClr val="92D050"/>
                </a:solidFill>
              </a:rPr>
              <a:t>Vote by IGQ to Initiate the Vote for TIA QuEST Forum 			 4/15/2020</a:t>
            </a:r>
          </a:p>
          <a:p>
            <a:r>
              <a:rPr lang="en-US" sz="5000" dirty="0">
                <a:solidFill>
                  <a:srgbClr val="92D050"/>
                </a:solidFill>
              </a:rPr>
              <a:t>Implement Any Corrections for PR &amp; PCT						 4/22/2020</a:t>
            </a:r>
          </a:p>
          <a:p>
            <a:r>
              <a:rPr lang="en-US" sz="5000" dirty="0">
                <a:solidFill>
                  <a:srgbClr val="92D050"/>
                </a:solidFill>
              </a:rPr>
              <a:t>Vote by TIA-BPC to Approve PR &amp; PCT for Release Ends		 4/29/2020</a:t>
            </a:r>
          </a:p>
          <a:p>
            <a:r>
              <a:rPr lang="en-US" sz="5000" dirty="0">
                <a:solidFill>
                  <a:srgbClr val="92D050"/>
                </a:solidFill>
              </a:rPr>
              <a:t>Submit PR &amp; PCT for Publishing								 4/29/2020</a:t>
            </a:r>
          </a:p>
          <a:p>
            <a:r>
              <a:rPr lang="en-US" sz="5000" dirty="0">
                <a:solidFill>
                  <a:srgbClr val="92D050"/>
                </a:solidFill>
              </a:rPr>
              <a:t>Publish the PR &amp; PCT										 5/01/2020</a:t>
            </a:r>
          </a:p>
          <a:p>
            <a:r>
              <a:rPr lang="en-US" sz="5000" dirty="0">
                <a:solidFill>
                  <a:srgbClr val="92D050"/>
                </a:solidFill>
              </a:rPr>
              <a:t>Issue the PR &amp; PCT Alert									 5/04/2020</a:t>
            </a:r>
          </a:p>
          <a:p>
            <a:r>
              <a:rPr lang="en-US" sz="5000" dirty="0">
                <a:solidFill>
                  <a:srgbClr val="92D050"/>
                </a:solidFill>
              </a:rPr>
              <a:t>Effective Date of PR &amp; PCT									 6/20/2020</a:t>
            </a:r>
          </a:p>
          <a:p>
            <a:r>
              <a:rPr lang="en-US" sz="5000" dirty="0"/>
              <a:t>Mandatory Adoption of PR &amp; PCT							 Dec 2020 Data</a:t>
            </a:r>
          </a:p>
          <a:p>
            <a:pPr marL="0" indent="0">
              <a:buNone/>
            </a:pPr>
            <a:endParaRPr lang="en-US" sz="2400" dirty="0"/>
          </a:p>
          <a:p>
            <a:pPr marL="0" indent="0">
              <a:buNone/>
            </a:pPr>
            <a:endParaRPr lang="en-US" sz="2400" dirty="0"/>
          </a:p>
          <a:p>
            <a:pPr marL="0" indent="0">
              <a:buNone/>
            </a:pPr>
            <a:endParaRPr lang="en-US" sz="2400" dirty="0"/>
          </a:p>
        </p:txBody>
      </p:sp>
    </p:spTree>
    <p:custDataLst>
      <p:tags r:id="rId1"/>
    </p:custDataLst>
    <p:extLst>
      <p:ext uri="{BB962C8B-B14F-4D97-AF65-F5344CB8AC3E}">
        <p14:creationId xmlns:p14="http://schemas.microsoft.com/office/powerpoint/2010/main" val="251956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00A8-0DFA-4CB1-BA0D-5D66973F00A1}"/>
              </a:ext>
            </a:extLst>
          </p:cNvPr>
          <p:cNvSpPr>
            <a:spLocks noGrp="1"/>
          </p:cNvSpPr>
          <p:nvPr>
            <p:ph type="ctrTitle"/>
          </p:nvPr>
        </p:nvSpPr>
        <p:spPr/>
        <p:txBody>
          <a:bodyPr/>
          <a:lstStyle/>
          <a:p>
            <a:r>
              <a:rPr lang="en-US" dirty="0"/>
              <a:t>Revision Process</a:t>
            </a:r>
          </a:p>
        </p:txBody>
      </p:sp>
      <p:sp>
        <p:nvSpPr>
          <p:cNvPr id="3" name="Subtitle 2">
            <a:extLst>
              <a:ext uri="{FF2B5EF4-FFF2-40B4-BE49-F238E27FC236}">
                <a16:creationId xmlns:a16="http://schemas.microsoft.com/office/drawing/2014/main" id="{CD96C200-C95E-4D55-BDB9-EAC3B269392A}"/>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8A64807D-81F4-469D-BD32-AFEE9A1AECC2}"/>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336945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B1F35-D387-49A7-BA87-861B4DBEBA72}"/>
              </a:ext>
            </a:extLst>
          </p:cNvPr>
          <p:cNvSpPr>
            <a:spLocks noGrp="1"/>
          </p:cNvSpPr>
          <p:nvPr>
            <p:ph type="title"/>
          </p:nvPr>
        </p:nvSpPr>
        <p:spPr>
          <a:xfrm>
            <a:off x="838200" y="365125"/>
            <a:ext cx="10515600" cy="1325563"/>
          </a:xfrm>
        </p:spPr>
        <p:txBody>
          <a:bodyPr>
            <a:normAutofit/>
          </a:bodyPr>
          <a:lstStyle/>
          <a:p>
            <a:r>
              <a:rPr lang="en-US" sz="4000"/>
              <a:t>Handbook Production Process BPCP-031</a:t>
            </a:r>
            <a:endParaRPr lang="en-US" sz="4000" dirty="0"/>
          </a:p>
        </p:txBody>
      </p:sp>
      <p:sp>
        <p:nvSpPr>
          <p:cNvPr id="4" name="Footer Placeholder 3">
            <a:extLst>
              <a:ext uri="{FF2B5EF4-FFF2-40B4-BE49-F238E27FC236}">
                <a16:creationId xmlns:a16="http://schemas.microsoft.com/office/drawing/2014/main" id="{FE6E377E-9F96-4F39-A184-0DD3B9043387}"/>
              </a:ext>
            </a:extLst>
          </p:cNvPr>
          <p:cNvSpPr>
            <a:spLocks noGrp="1"/>
          </p:cNvSpPr>
          <p:nvPr>
            <p:ph type="ftr" sz="quarter" idx="11"/>
          </p:nvPr>
        </p:nvSpPr>
        <p:spPr>
          <a:xfrm>
            <a:off x="4038600" y="6356350"/>
            <a:ext cx="4114800" cy="365125"/>
          </a:xfrm>
        </p:spPr>
        <p:txBody>
          <a:bodyPr/>
          <a:lstStyle/>
          <a:p>
            <a:r>
              <a:rPr lang="en-US"/>
              <a:t>www.tiaonline.org | @tiaonline</a:t>
            </a:r>
            <a:endParaRPr lang="en-US" dirty="0"/>
          </a:p>
        </p:txBody>
      </p:sp>
      <p:grpSp>
        <p:nvGrpSpPr>
          <p:cNvPr id="16" name="Group 15">
            <a:extLst>
              <a:ext uri="{FF2B5EF4-FFF2-40B4-BE49-F238E27FC236}">
                <a16:creationId xmlns:a16="http://schemas.microsoft.com/office/drawing/2014/main" id="{541D9FB8-C155-4EEC-B270-8272A2C6EEE1}"/>
              </a:ext>
            </a:extLst>
          </p:cNvPr>
          <p:cNvGrpSpPr/>
          <p:nvPr/>
        </p:nvGrpSpPr>
        <p:grpSpPr>
          <a:xfrm>
            <a:off x="1059228" y="3302541"/>
            <a:ext cx="2052267" cy="2508608"/>
            <a:chOff x="979393" y="2027609"/>
            <a:chExt cx="2052267" cy="2508608"/>
          </a:xfrm>
        </p:grpSpPr>
        <p:sp>
          <p:nvSpPr>
            <p:cNvPr id="17" name="Text Box 123">
              <a:extLst>
                <a:ext uri="{FF2B5EF4-FFF2-40B4-BE49-F238E27FC236}">
                  <a16:creationId xmlns:a16="http://schemas.microsoft.com/office/drawing/2014/main" id="{AB59C8D1-899A-46F1-9EF4-CB04E58170D4}"/>
                </a:ext>
              </a:extLst>
            </p:cNvPr>
            <p:cNvSpPr txBox="1">
              <a:spLocks noChangeArrowheads="1"/>
            </p:cNvSpPr>
            <p:nvPr/>
          </p:nvSpPr>
          <p:spPr bwMode="auto">
            <a:xfrm>
              <a:off x="979393" y="2027609"/>
              <a:ext cx="2052267"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Times New Roman" panose="02020603050405020304" pitchFamily="18" charset="0"/>
                </a:defRPr>
              </a:lvl1pPr>
              <a:lvl2pPr marL="742950" indent="-285750">
                <a:defRPr sz="1000">
                  <a:solidFill>
                    <a:schemeClr val="tx1"/>
                  </a:solidFill>
                  <a:latin typeface="Times New Roman" panose="02020603050405020304" pitchFamily="18" charset="0"/>
                </a:defRPr>
              </a:lvl2pPr>
              <a:lvl3pPr marL="1143000" indent="-228600">
                <a:defRPr sz="1000">
                  <a:solidFill>
                    <a:schemeClr val="tx1"/>
                  </a:solidFill>
                  <a:latin typeface="Times New Roman" panose="02020603050405020304" pitchFamily="18" charset="0"/>
                </a:defRPr>
              </a:lvl3pPr>
              <a:lvl4pPr marL="1600200" indent="-228600">
                <a:defRPr sz="1000">
                  <a:solidFill>
                    <a:schemeClr val="tx1"/>
                  </a:solidFill>
                  <a:latin typeface="Times New Roman" panose="02020603050405020304" pitchFamily="18" charset="0"/>
                </a:defRPr>
              </a:lvl4pPr>
              <a:lvl5pPr marL="2057400" indent="-228600">
                <a:defRPr sz="1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1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1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1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1000">
                  <a:solidFill>
                    <a:schemeClr val="tx1"/>
                  </a:solidFill>
                  <a:latin typeface="Times New Roman" panose="02020603050405020304" pitchFamily="18" charset="0"/>
                </a:defRPr>
              </a:lvl9pPr>
            </a:lstStyle>
            <a:p>
              <a:pPr marL="0" marR="0" lvl="0" indent="0" defTabSz="456618"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a:ln>
                    <a:noFill/>
                  </a:ln>
                  <a:solidFill>
                    <a:prstClr val="black"/>
                  </a:solidFill>
                  <a:effectLst/>
                  <a:uLnTx/>
                  <a:uFillTx/>
                  <a:latin typeface="Times New Roman" panose="02020603050405020304" pitchFamily="18" charset="0"/>
                </a:rPr>
                <a:t>Member Companies &amp;</a:t>
              </a:r>
            </a:p>
            <a:p>
              <a:pPr marL="0" marR="0" lvl="0" indent="0" defTabSz="456618"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a:ln>
                    <a:noFill/>
                  </a:ln>
                  <a:solidFill>
                    <a:prstClr val="black"/>
                  </a:solidFill>
                  <a:effectLst/>
                  <a:uLnTx/>
                  <a:uFillTx/>
                  <a:latin typeface="Times New Roman" panose="02020603050405020304" pitchFamily="18" charset="0"/>
                </a:rPr>
                <a:t>TL 9000 Users</a:t>
              </a:r>
            </a:p>
          </p:txBody>
        </p:sp>
        <p:grpSp>
          <p:nvGrpSpPr>
            <p:cNvPr id="18" name="Group 17">
              <a:extLst>
                <a:ext uri="{FF2B5EF4-FFF2-40B4-BE49-F238E27FC236}">
                  <a16:creationId xmlns:a16="http://schemas.microsoft.com/office/drawing/2014/main" id="{54EE4F11-5444-4949-AF5F-799BD6A8D2B4}"/>
                </a:ext>
              </a:extLst>
            </p:cNvPr>
            <p:cNvGrpSpPr/>
            <p:nvPr/>
          </p:nvGrpSpPr>
          <p:grpSpPr>
            <a:xfrm>
              <a:off x="979393" y="2489274"/>
              <a:ext cx="1457450" cy="2046943"/>
              <a:chOff x="979393" y="2489274"/>
              <a:chExt cx="1457450" cy="2046943"/>
            </a:xfrm>
          </p:grpSpPr>
          <p:sp>
            <p:nvSpPr>
              <p:cNvPr id="19" name="Text Box 6">
                <a:extLst>
                  <a:ext uri="{FF2B5EF4-FFF2-40B4-BE49-F238E27FC236}">
                    <a16:creationId xmlns:a16="http://schemas.microsoft.com/office/drawing/2014/main" id="{4A8880F4-5D13-444D-8840-6BB531504A51}"/>
                  </a:ext>
                </a:extLst>
              </p:cNvPr>
              <p:cNvSpPr txBox="1">
                <a:spLocks noChangeArrowheads="1"/>
              </p:cNvSpPr>
              <p:nvPr/>
            </p:nvSpPr>
            <p:spPr bwMode="auto">
              <a:xfrm>
                <a:off x="1443691" y="2489274"/>
                <a:ext cx="800219"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Solicited</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Web</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Training</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Questions</a:t>
                </a:r>
              </a:p>
              <a:p>
                <a:pPr marL="0" marR="0" lvl="0" indent="0" defTabSz="456618" eaLnBrk="1" fontAlgn="auto" latinLnBrk="0" hangingPunct="1">
                  <a:lnSpc>
                    <a:spcPct val="100000"/>
                  </a:lnSpc>
                  <a:spcBef>
                    <a:spcPct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itchFamily="18" charset="0"/>
                    <a:cs typeface="Arial" charset="0"/>
                  </a:rPr>
                  <a:t>SMEs</a:t>
                </a:r>
              </a:p>
            </p:txBody>
          </p:sp>
          <p:sp>
            <p:nvSpPr>
              <p:cNvPr id="20" name="TextBox 19">
                <a:extLst>
                  <a:ext uri="{FF2B5EF4-FFF2-40B4-BE49-F238E27FC236}">
                    <a16:creationId xmlns:a16="http://schemas.microsoft.com/office/drawing/2014/main" id="{B40D6595-D3A3-444E-B5FA-799B631EB72C}"/>
                  </a:ext>
                </a:extLst>
              </p:cNvPr>
              <p:cNvSpPr txBox="1"/>
              <p:nvPr/>
            </p:nvSpPr>
            <p:spPr>
              <a:xfrm>
                <a:off x="979393" y="3520554"/>
                <a:ext cx="1457450" cy="1015663"/>
              </a:xfrm>
              <a:prstGeom prst="rect">
                <a:avLst/>
              </a:prstGeom>
              <a:noFill/>
            </p:spPr>
            <p:txBody>
              <a:bodyPr wrap="none" rtlCol="0">
                <a:spAutoFit/>
              </a:bodyPr>
              <a:lstStyle/>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Standing sub-teams</a:t>
                </a: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Initiatives/Streams</a:t>
                </a:r>
              </a:p>
              <a:p>
                <a:pPr marL="0" marR="0" lvl="0" indent="0" defTabSz="456618"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Not all may be used </a:t>
                </a:r>
              </a:p>
              <a:p>
                <a:pPr marL="0" marR="0" lvl="0" indent="0" defTabSz="456618"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a point release</a:t>
                </a:r>
              </a:p>
            </p:txBody>
          </p:sp>
        </p:gr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8043" y="1480638"/>
            <a:ext cx="6491884" cy="4925859"/>
          </a:xfrm>
          <a:prstGeom prst="rect">
            <a:avLst/>
          </a:prstGeom>
        </p:spPr>
      </p:pic>
    </p:spTree>
    <p:extLst>
      <p:ext uri="{BB962C8B-B14F-4D97-AF65-F5344CB8AC3E}">
        <p14:creationId xmlns:p14="http://schemas.microsoft.com/office/powerpoint/2010/main" val="223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3" descr="BD0666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1" y="381001"/>
            <a:ext cx="2479675" cy="2425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1511" name="Group 7"/>
          <p:cNvGrpSpPr>
            <a:grpSpLocks/>
          </p:cNvGrpSpPr>
          <p:nvPr/>
        </p:nvGrpSpPr>
        <p:grpSpPr bwMode="auto">
          <a:xfrm>
            <a:off x="2082800" y="3446465"/>
            <a:ext cx="7924801" cy="2173287"/>
            <a:chOff x="352" y="2171"/>
            <a:chExt cx="4992" cy="1369"/>
          </a:xfrm>
        </p:grpSpPr>
        <p:pic>
          <p:nvPicPr>
            <p:cNvPr id="6150" name="Picture 4" descr="BD0492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3" y="2171"/>
              <a:ext cx="1591" cy="13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151" name="Text Box 5"/>
            <p:cNvSpPr txBox="1">
              <a:spLocks noChangeArrowheads="1"/>
            </p:cNvSpPr>
            <p:nvPr/>
          </p:nvSpPr>
          <p:spPr bwMode="auto">
            <a:xfrm>
              <a:off x="352" y="2554"/>
              <a:ext cx="3097" cy="6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ctr" defTabSz="914377">
                <a:spcBef>
                  <a:spcPct val="0"/>
                </a:spcBef>
              </a:pPr>
              <a:r>
                <a:rPr lang="en-US" b="1" kern="0" dirty="0">
                  <a:solidFill>
                    <a:srgbClr val="1D8EEA"/>
                  </a:solidFill>
                  <a:cs typeface="Arial" charset="0"/>
                </a:rPr>
                <a:t>Sub-teams are where  </a:t>
              </a:r>
            </a:p>
            <a:p>
              <a:pPr algn="ctr" defTabSz="914377">
                <a:spcBef>
                  <a:spcPct val="0"/>
                </a:spcBef>
              </a:pPr>
              <a:r>
                <a:rPr lang="en-US" b="1" kern="0" dirty="0">
                  <a:solidFill>
                    <a:srgbClr val="1D8EEA"/>
                  </a:solidFill>
                  <a:cs typeface="Arial" charset="0"/>
                </a:rPr>
                <a:t>  new ideas are developed…</a:t>
              </a:r>
            </a:p>
          </p:txBody>
        </p:sp>
      </p:grpSp>
      <p:sp>
        <p:nvSpPr>
          <p:cNvPr id="6148" name="Text Box 6"/>
          <p:cNvSpPr txBox="1">
            <a:spLocks noChangeArrowheads="1"/>
          </p:cNvSpPr>
          <p:nvPr/>
        </p:nvSpPr>
        <p:spPr bwMode="auto">
          <a:xfrm>
            <a:off x="1676402" y="1082677"/>
            <a:ext cx="5591595"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b="1" kern="0" dirty="0">
                <a:solidFill>
                  <a:srgbClr val="1D8EEA"/>
                </a:solidFill>
                <a:cs typeface="Arial" charset="0"/>
              </a:rPr>
              <a:t>Why are  sub-teams important?</a:t>
            </a:r>
          </a:p>
        </p:txBody>
      </p:sp>
      <p:sp>
        <p:nvSpPr>
          <p:cNvPr id="6149"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2D498EA8-A3B3-46C7-A5AE-4E41DBAB6BE8}" type="slidenum">
              <a:rPr lang="en-US" sz="1200" kern="0">
                <a:cs typeface="Arial" charset="0"/>
              </a:rPr>
              <a:pPr algn="r" defTabSz="914377">
                <a:spcBef>
                  <a:spcPct val="0"/>
                </a:spcBef>
              </a:pPr>
              <a:t>6</a:t>
            </a:fld>
            <a:endParaRPr lang="en-US" sz="1200" kern="0" dirty="0">
              <a:cs typeface="Arial" charset="0"/>
            </a:endParaRPr>
          </a:p>
        </p:txBody>
      </p:sp>
    </p:spTree>
    <p:extLst>
      <p:ext uri="{BB962C8B-B14F-4D97-AF65-F5344CB8AC3E}">
        <p14:creationId xmlns:p14="http://schemas.microsoft.com/office/powerpoint/2010/main" val="3600172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p:cNvSpPr>
          <p:nvPr/>
        </p:nvSpPr>
        <p:spPr bwMode="black">
          <a:xfrm>
            <a:off x="1981200" y="3048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defTabSz="914377">
              <a:spcBef>
                <a:spcPct val="0"/>
              </a:spcBef>
            </a:pPr>
            <a:r>
              <a:rPr lang="en-US" sz="4400" kern="0" dirty="0"/>
              <a:t>Contributing Sub-teams</a:t>
            </a:r>
            <a:r>
              <a:rPr lang="en-US" sz="4400" kern="0" dirty="0">
                <a:latin typeface="Times" pitchFamily="18" charset="0"/>
              </a:rPr>
              <a:t> </a:t>
            </a:r>
          </a:p>
        </p:txBody>
      </p:sp>
      <p:pic>
        <p:nvPicPr>
          <p:cNvPr id="7172" name="Picture 9" descr="teamwork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04150" y="3508069"/>
            <a:ext cx="2959100" cy="228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3"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2AFD312C-1AC6-442D-8F03-E9AD173C6C3B}" type="slidenum">
              <a:rPr lang="en-US" sz="1200" kern="0">
                <a:cs typeface="Arial" charset="0"/>
              </a:rPr>
              <a:pPr algn="r" defTabSz="914377">
                <a:spcBef>
                  <a:spcPct val="0"/>
                </a:spcBef>
              </a:pPr>
              <a:t>7</a:t>
            </a:fld>
            <a:endParaRPr lang="en-US" sz="1200" kern="0" dirty="0">
              <a:cs typeface="Arial" charset="0"/>
            </a:endParaRPr>
          </a:p>
        </p:txBody>
      </p:sp>
      <p:sp>
        <p:nvSpPr>
          <p:cNvPr id="22536" name="Rectangle 3"/>
          <p:cNvSpPr>
            <a:spLocks/>
          </p:cNvSpPr>
          <p:nvPr/>
        </p:nvSpPr>
        <p:spPr bwMode="black">
          <a:xfrm>
            <a:off x="1367084" y="14478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891" indent="-342891" defTabSz="914377"/>
            <a:r>
              <a:rPr lang="en-US" sz="4267" kern="0" dirty="0">
                <a:solidFill>
                  <a:srgbClr val="1D8EEA"/>
                </a:solidFill>
              </a:rPr>
              <a:t>Software Product Introduction</a:t>
            </a:r>
          </a:p>
          <a:p>
            <a:pPr marL="342891" indent="-342891" defTabSz="914377"/>
            <a:r>
              <a:rPr lang="en-US" sz="4267" kern="0" dirty="0">
                <a:solidFill>
                  <a:srgbClr val="1D8EEA"/>
                </a:solidFill>
              </a:rPr>
              <a:t>MHB R5.7</a:t>
            </a:r>
          </a:p>
          <a:p>
            <a:pPr marL="342891" indent="-342891" defTabSz="914377"/>
            <a:r>
              <a:rPr lang="en-US" sz="4267" kern="0" dirty="0">
                <a:solidFill>
                  <a:srgbClr val="1D8EEA"/>
                </a:solidFill>
              </a:rPr>
              <a:t>Product &amp; Service Categories</a:t>
            </a:r>
          </a:p>
          <a:p>
            <a:pPr marL="342891" indent="-342891" defTabSz="914377"/>
            <a:endParaRPr lang="en-US" sz="2400" kern="0" dirty="0">
              <a:solidFill>
                <a:sysClr val="windowText" lastClr="000000"/>
              </a:solidFill>
              <a:latin typeface="Times" pitchFamily="18" charset="0"/>
            </a:endParaRPr>
          </a:p>
        </p:txBody>
      </p:sp>
    </p:spTree>
    <p:extLst>
      <p:ext uri="{BB962C8B-B14F-4D97-AF65-F5344CB8AC3E}">
        <p14:creationId xmlns:p14="http://schemas.microsoft.com/office/powerpoint/2010/main" val="101030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noFill/>
          <a:ln>
            <a:solidFill>
              <a:srgbClr val="000000"/>
            </a:solidFill>
            <a:miter lim="800000"/>
            <a:headEnd/>
            <a:tailEnd/>
          </a:ln>
        </p:spPr>
        <p:txBody>
          <a:bodyPr vert="horz" wrap="square" lIns="91440" tIns="45720" rIns="91440" bIns="45720" numCol="1" rtlCol="0" anchor="t" anchorCtr="0" compatLnSpc="1">
            <a:prstTxWarp prst="textNoShape">
              <a:avLst/>
            </a:prstTxWarp>
            <a:normAutofit/>
          </a:bodyPr>
          <a:lstStyle/>
          <a:p>
            <a:r>
              <a:rPr lang="en-US" kern="1200" dirty="0">
                <a:solidFill>
                  <a:schemeClr val="tx1"/>
                </a:solidFill>
                <a:latin typeface="Calibri" pitchFamily="34" charset="0"/>
                <a:ea typeface="+mn-ea"/>
                <a:cs typeface="+mn-cs"/>
              </a:rPr>
              <a:t>Why Join a Sub-team?</a:t>
            </a:r>
          </a:p>
        </p:txBody>
      </p:sp>
      <p:sp>
        <p:nvSpPr>
          <p:cNvPr id="8195" name="Rectangle 3"/>
          <p:cNvSpPr>
            <a:spLocks noGrp="1" noChangeArrowheads="1"/>
          </p:cNvSpPr>
          <p:nvPr>
            <p:ph sz="quarter" idx="10"/>
          </p:nvPr>
        </p:nvSpPr>
        <p:spPr bwMode="auto">
          <a:xfrm>
            <a:off x="533400" y="1587329"/>
            <a:ext cx="10972800" cy="4899025"/>
          </a:xfrm>
          <a:noFill/>
          <a:ln>
            <a:solidFill>
              <a:srgbClr val="000000"/>
            </a:solidFill>
            <a:miter lim="800000"/>
            <a:headEnd/>
            <a:tailEnd/>
          </a:ln>
        </p:spPr>
        <p:txBody>
          <a:bodyPr vert="horz" wrap="square" lIns="91440" tIns="45720" rIns="91440" bIns="45720" numCol="1" rtlCol="0" anchor="t" anchorCtr="0" compatLnSpc="1">
            <a:prstTxWarp prst="textNoShape">
              <a:avLst/>
            </a:prstTxWarp>
            <a:normAutofit/>
          </a:bodyPr>
          <a:lstStyle/>
          <a:p>
            <a:pPr>
              <a:lnSpc>
                <a:spcPct val="90000"/>
              </a:lnSpc>
            </a:pPr>
            <a:r>
              <a:rPr lang="en-US" dirty="0">
                <a:solidFill>
                  <a:srgbClr val="1D8EEA"/>
                </a:solidFill>
                <a:latin typeface="Calibri" pitchFamily="34" charset="0"/>
              </a:rPr>
              <a:t>Are where ideas are turned into reality  </a:t>
            </a:r>
          </a:p>
          <a:p>
            <a:pPr>
              <a:lnSpc>
                <a:spcPct val="90000"/>
              </a:lnSpc>
            </a:pPr>
            <a:r>
              <a:rPr lang="en-US" dirty="0">
                <a:solidFill>
                  <a:srgbClr val="1D8EEA"/>
                </a:solidFill>
                <a:latin typeface="Calibri" pitchFamily="34" charset="0"/>
              </a:rPr>
              <a:t>Are key to enhancing TL 9000 and the Forum </a:t>
            </a:r>
          </a:p>
          <a:p>
            <a:pPr>
              <a:lnSpc>
                <a:spcPct val="90000"/>
              </a:lnSpc>
            </a:pPr>
            <a:r>
              <a:rPr lang="en-US" dirty="0">
                <a:solidFill>
                  <a:srgbClr val="1D8EEA"/>
                </a:solidFill>
                <a:latin typeface="Calibri" pitchFamily="34" charset="0"/>
              </a:rPr>
              <a:t>Meet “virtually” and don’t require travel</a:t>
            </a:r>
          </a:p>
          <a:p>
            <a:pPr>
              <a:lnSpc>
                <a:spcPct val="90000"/>
              </a:lnSpc>
            </a:pPr>
            <a:r>
              <a:rPr lang="en-US" dirty="0">
                <a:solidFill>
                  <a:srgbClr val="1D8EEA"/>
                </a:solidFill>
                <a:latin typeface="Calibri" pitchFamily="34" charset="0"/>
              </a:rPr>
              <a:t>Great opportunities for sharing, learning, and networking</a:t>
            </a:r>
          </a:p>
          <a:p>
            <a:pPr>
              <a:lnSpc>
                <a:spcPct val="90000"/>
              </a:lnSpc>
            </a:pPr>
            <a:r>
              <a:rPr lang="en-US" dirty="0">
                <a:solidFill>
                  <a:srgbClr val="1D8EEA"/>
                </a:solidFill>
                <a:latin typeface="Calibri" pitchFamily="34" charset="0"/>
              </a:rPr>
              <a:t>Provide leadership opportunities</a:t>
            </a:r>
          </a:p>
          <a:p>
            <a:pPr>
              <a:lnSpc>
                <a:spcPct val="90000"/>
              </a:lnSpc>
            </a:pPr>
            <a:r>
              <a:rPr lang="en-US" dirty="0">
                <a:solidFill>
                  <a:srgbClr val="1D8EEA"/>
                </a:solidFill>
                <a:latin typeface="Calibri" pitchFamily="34" charset="0"/>
              </a:rPr>
              <a:t>Support professional growth</a:t>
            </a:r>
          </a:p>
          <a:p>
            <a:pPr>
              <a:lnSpc>
                <a:spcPct val="90000"/>
              </a:lnSpc>
            </a:pPr>
            <a:r>
              <a:rPr lang="en-US" dirty="0">
                <a:solidFill>
                  <a:srgbClr val="1D8EEA"/>
                </a:solidFill>
                <a:latin typeface="Calibri" pitchFamily="34" charset="0"/>
              </a:rPr>
              <a:t>Support requirements for individual TL certification</a:t>
            </a:r>
          </a:p>
          <a:p>
            <a:pPr>
              <a:lnSpc>
                <a:spcPct val="90000"/>
              </a:lnSpc>
            </a:pPr>
            <a:r>
              <a:rPr lang="en-US" dirty="0">
                <a:solidFill>
                  <a:schemeClr val="bg1"/>
                </a:solidFill>
                <a:latin typeface="Calibri" pitchFamily="34" charset="0"/>
              </a:rPr>
              <a:t>Provide recognition</a:t>
            </a:r>
          </a:p>
          <a:p>
            <a:pPr>
              <a:lnSpc>
                <a:spcPct val="90000"/>
              </a:lnSpc>
            </a:pPr>
            <a:endParaRPr lang="en-US" dirty="0">
              <a:solidFill>
                <a:schemeClr val="bg1"/>
              </a:solidFill>
              <a:latin typeface="Calibri" pitchFamily="34" charset="0"/>
            </a:endParaRPr>
          </a:p>
          <a:p>
            <a:pPr>
              <a:lnSpc>
                <a:spcPct val="90000"/>
              </a:lnSpc>
            </a:pPr>
            <a:endParaRPr lang="en-US" dirty="0"/>
          </a:p>
        </p:txBody>
      </p:sp>
      <p:sp>
        <p:nvSpPr>
          <p:cNvPr id="8196" name="Text Box 4"/>
          <p:cNvSpPr txBox="1">
            <a:spLocks noChangeArrowheads="1"/>
          </p:cNvSpPr>
          <p:nvPr/>
        </p:nvSpPr>
        <p:spPr bwMode="auto">
          <a:xfrm>
            <a:off x="895220" y="725885"/>
            <a:ext cx="2424062" cy="6667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sz="3733" b="1" kern="0" dirty="0">
                <a:solidFill>
                  <a:srgbClr val="1D8EEA"/>
                </a:solidFill>
                <a:cs typeface="Arial" charset="0"/>
              </a:rPr>
              <a:t>Sub-teams:</a:t>
            </a:r>
            <a:endParaRPr lang="en-US" sz="3733" kern="0" dirty="0">
              <a:solidFill>
                <a:srgbClr val="1D8EEA"/>
              </a:solidFill>
              <a:cs typeface="Arial" charset="0"/>
            </a:endParaRPr>
          </a:p>
        </p:txBody>
      </p:sp>
      <p:sp>
        <p:nvSpPr>
          <p:cNvPr id="8197" name="Text Box 5"/>
          <p:cNvSpPr txBox="1">
            <a:spLocks noChangeArrowheads="1"/>
          </p:cNvSpPr>
          <p:nvPr/>
        </p:nvSpPr>
        <p:spPr bwMode="auto">
          <a:xfrm>
            <a:off x="1902005" y="5547764"/>
            <a:ext cx="8185254" cy="707886"/>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defTabSz="914377">
              <a:spcBef>
                <a:spcPct val="0"/>
              </a:spcBef>
            </a:pPr>
            <a:r>
              <a:rPr lang="en-US" sz="2000" b="1" kern="0" dirty="0">
                <a:solidFill>
                  <a:schemeClr val="tx1"/>
                </a:solidFill>
                <a:cs typeface="Arial" charset="0"/>
              </a:rPr>
              <a:t>Thank-you to the many who participated in IGQ and Oversight Workgroups</a:t>
            </a:r>
          </a:p>
          <a:p>
            <a:pPr defTabSz="914377">
              <a:spcBef>
                <a:spcPct val="0"/>
              </a:spcBef>
            </a:pPr>
            <a:r>
              <a:rPr lang="en-US" sz="2000" b="1" kern="0" dirty="0">
                <a:solidFill>
                  <a:schemeClr val="tx1"/>
                </a:solidFill>
                <a:cs typeface="Arial" charset="0"/>
              </a:rPr>
              <a:t>and sub-teams to make TL 9000 Measurements Point Release 5.6 possible!</a:t>
            </a:r>
          </a:p>
        </p:txBody>
      </p:sp>
      <p:sp>
        <p:nvSpPr>
          <p:cNvPr id="8198" name="Slide Number Placeholder 5"/>
          <p:cNvSpPr txBox="1">
            <a:spLocks noGrp="1"/>
          </p:cNvSpPr>
          <p:nvPr/>
        </p:nvSpPr>
        <p:spPr bwMode="auto">
          <a:xfrm>
            <a:off x="8305800" y="624840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3200">
                <a:solidFill>
                  <a:schemeClr val="bg1"/>
                </a:solidFill>
                <a:latin typeface="Calibri" pitchFamily="34" charset="0"/>
              </a:defRPr>
            </a:lvl1pPr>
            <a:lvl2pPr marL="742950" indent="-285750">
              <a:defRPr sz="3200">
                <a:solidFill>
                  <a:schemeClr val="bg1"/>
                </a:solidFill>
                <a:latin typeface="Calibri" pitchFamily="34" charset="0"/>
              </a:defRPr>
            </a:lvl2pPr>
            <a:lvl3pPr marL="1143000" indent="-228600">
              <a:defRPr sz="3200">
                <a:solidFill>
                  <a:schemeClr val="bg1"/>
                </a:solidFill>
                <a:latin typeface="Calibri" pitchFamily="34" charset="0"/>
              </a:defRPr>
            </a:lvl3pPr>
            <a:lvl4pPr marL="1600200" indent="-228600">
              <a:defRPr sz="3200">
                <a:solidFill>
                  <a:schemeClr val="bg1"/>
                </a:solidFill>
                <a:latin typeface="Calibri" pitchFamily="34" charset="0"/>
              </a:defRPr>
            </a:lvl4pPr>
            <a:lvl5pPr marL="2057400" indent="-228600">
              <a:defRPr sz="3200">
                <a:solidFill>
                  <a:schemeClr val="bg1"/>
                </a:solidFill>
                <a:latin typeface="Calibri" pitchFamily="34" charset="0"/>
              </a:defRPr>
            </a:lvl5pPr>
            <a:lvl6pPr marL="2514600" indent="-228600" eaLnBrk="0" fontAlgn="base" hangingPunct="0">
              <a:lnSpc>
                <a:spcPct val="90000"/>
              </a:lnSpc>
              <a:spcBef>
                <a:spcPct val="20000"/>
              </a:spcBef>
              <a:spcAft>
                <a:spcPct val="0"/>
              </a:spcAft>
              <a:buChar char="•"/>
              <a:defRPr sz="3200">
                <a:solidFill>
                  <a:schemeClr val="bg1"/>
                </a:solidFill>
                <a:latin typeface="Calibri" pitchFamily="34" charset="0"/>
              </a:defRPr>
            </a:lvl6pPr>
            <a:lvl7pPr marL="2971800" indent="-228600" eaLnBrk="0" fontAlgn="base" hangingPunct="0">
              <a:lnSpc>
                <a:spcPct val="90000"/>
              </a:lnSpc>
              <a:spcBef>
                <a:spcPct val="20000"/>
              </a:spcBef>
              <a:spcAft>
                <a:spcPct val="0"/>
              </a:spcAft>
              <a:buChar char="•"/>
              <a:defRPr sz="3200">
                <a:solidFill>
                  <a:schemeClr val="bg1"/>
                </a:solidFill>
                <a:latin typeface="Calibri" pitchFamily="34" charset="0"/>
              </a:defRPr>
            </a:lvl7pPr>
            <a:lvl8pPr marL="3429000" indent="-228600" eaLnBrk="0" fontAlgn="base" hangingPunct="0">
              <a:lnSpc>
                <a:spcPct val="90000"/>
              </a:lnSpc>
              <a:spcBef>
                <a:spcPct val="20000"/>
              </a:spcBef>
              <a:spcAft>
                <a:spcPct val="0"/>
              </a:spcAft>
              <a:buChar char="•"/>
              <a:defRPr sz="3200">
                <a:solidFill>
                  <a:schemeClr val="bg1"/>
                </a:solidFill>
                <a:latin typeface="Calibri" pitchFamily="34" charset="0"/>
              </a:defRPr>
            </a:lvl8pPr>
            <a:lvl9pPr marL="3886200" indent="-228600" eaLnBrk="0" fontAlgn="base" hangingPunct="0">
              <a:lnSpc>
                <a:spcPct val="90000"/>
              </a:lnSpc>
              <a:spcBef>
                <a:spcPct val="20000"/>
              </a:spcBef>
              <a:spcAft>
                <a:spcPct val="0"/>
              </a:spcAft>
              <a:buChar char="•"/>
              <a:defRPr sz="3200">
                <a:solidFill>
                  <a:schemeClr val="bg1"/>
                </a:solidFill>
                <a:latin typeface="Calibri" pitchFamily="34" charset="0"/>
              </a:defRPr>
            </a:lvl9pPr>
          </a:lstStyle>
          <a:p>
            <a:pPr algn="r" defTabSz="914377">
              <a:spcBef>
                <a:spcPct val="0"/>
              </a:spcBef>
            </a:pPr>
            <a:fld id="{B8C4FA31-F598-466A-9E40-84D131870A07}" type="slidenum">
              <a:rPr lang="en-US" sz="1200" kern="0">
                <a:cs typeface="Arial" charset="0"/>
              </a:rPr>
              <a:pPr algn="r" defTabSz="914377">
                <a:spcBef>
                  <a:spcPct val="0"/>
                </a:spcBef>
              </a:pPr>
              <a:t>8</a:t>
            </a:fld>
            <a:endParaRPr lang="en-US" sz="1200" kern="0" dirty="0">
              <a:cs typeface="Arial" charset="0"/>
            </a:endParaRPr>
          </a:p>
        </p:txBody>
      </p:sp>
    </p:spTree>
    <p:extLst>
      <p:ext uri="{BB962C8B-B14F-4D97-AF65-F5344CB8AC3E}">
        <p14:creationId xmlns:p14="http://schemas.microsoft.com/office/powerpoint/2010/main" val="275568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D492-D659-44F5-B59E-53AF6E9CADF9}"/>
              </a:ext>
            </a:extLst>
          </p:cNvPr>
          <p:cNvSpPr>
            <a:spLocks noGrp="1"/>
          </p:cNvSpPr>
          <p:nvPr>
            <p:ph type="title"/>
          </p:nvPr>
        </p:nvSpPr>
        <p:spPr/>
        <p:txBody>
          <a:bodyPr/>
          <a:lstStyle/>
          <a:p>
            <a:r>
              <a:rPr lang="en-US" dirty="0"/>
              <a:t>Changes</a:t>
            </a:r>
          </a:p>
        </p:txBody>
      </p:sp>
      <p:sp>
        <p:nvSpPr>
          <p:cNvPr id="3" name="Text Placeholder 2">
            <a:extLst>
              <a:ext uri="{FF2B5EF4-FFF2-40B4-BE49-F238E27FC236}">
                <a16:creationId xmlns:a16="http://schemas.microsoft.com/office/drawing/2014/main" id="{3C30498E-BBA0-4042-8FE4-40232EE32BB6}"/>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E3E0DE4E-BD3A-45DA-8954-3E43CC5891D1}"/>
              </a:ext>
            </a:extLst>
          </p:cNvPr>
          <p:cNvSpPr>
            <a:spLocks noGrp="1"/>
          </p:cNvSpPr>
          <p:nvPr>
            <p:ph type="ftr" sz="quarter" idx="11"/>
          </p:nvPr>
        </p:nvSpPr>
        <p:spPr/>
        <p:txBody>
          <a:bodyPr/>
          <a:lstStyle/>
          <a:p>
            <a:r>
              <a:rPr lang="en-US"/>
              <a:t>Telecommunications Industry Association (TIA)</a:t>
            </a:r>
            <a:endParaRPr lang="en-US" dirty="0"/>
          </a:p>
        </p:txBody>
      </p:sp>
    </p:spTree>
    <p:extLst>
      <p:ext uri="{BB962C8B-B14F-4D97-AF65-F5344CB8AC3E}">
        <p14:creationId xmlns:p14="http://schemas.microsoft.com/office/powerpoint/2010/main" val="3207715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8B3589DAD7E1349BB9173A8E105AB73" ma:contentTypeVersion="13" ma:contentTypeDescription="Create a new document." ma:contentTypeScope="" ma:versionID="8261f8c0195caa26da8157a69da9df0a">
  <xsd:schema xmlns:xsd="http://www.w3.org/2001/XMLSchema" xmlns:xs="http://www.w3.org/2001/XMLSchema" xmlns:p="http://schemas.microsoft.com/office/2006/metadata/properties" xmlns:ns3="eeaff0c8-ca94-480c-bd0a-cd9f604ffb1b" xmlns:ns4="0888bec4-5db1-4cc9-a52f-d61bc0f8f409" targetNamespace="http://schemas.microsoft.com/office/2006/metadata/properties" ma:root="true" ma:fieldsID="9b92b70a5fc92440f7751bc1c28bcc43" ns3:_="" ns4:_="">
    <xsd:import namespace="eeaff0c8-ca94-480c-bd0a-cd9f604ffb1b"/>
    <xsd:import namespace="0888bec4-5db1-4cc9-a52f-d61bc0f8f40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aff0c8-ca94-480c-bd0a-cd9f604ffb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888bec4-5db1-4cc9-a52f-d61bc0f8f40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E33B3F-303D-479E-8C20-FDEA0CB071E0}">
  <ds:schemaRefs>
    <ds:schemaRef ds:uri="http://schemas.microsoft.com/sharepoint/v3/contenttype/forms"/>
  </ds:schemaRefs>
</ds:datastoreItem>
</file>

<file path=customXml/itemProps2.xml><?xml version="1.0" encoding="utf-8"?>
<ds:datastoreItem xmlns:ds="http://schemas.openxmlformats.org/officeDocument/2006/customXml" ds:itemID="{90020095-6169-45D2-A9AA-84CC7165B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aff0c8-ca94-480c-bd0a-cd9f604ffb1b"/>
    <ds:schemaRef ds:uri="0888bec4-5db1-4cc9-a52f-d61bc0f8f4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9C7135-C9E3-4D55-B48D-9D970AA3962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1364</TotalTime>
  <Words>1927</Words>
  <Application>Microsoft Office PowerPoint</Application>
  <PresentationFormat>Widescreen</PresentationFormat>
  <Paragraphs>208</Paragraphs>
  <Slides>25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Open Sans Light</vt:lpstr>
      <vt:lpstr>Times</vt:lpstr>
      <vt:lpstr>Times New Roman</vt:lpstr>
      <vt:lpstr>Office Theme</vt:lpstr>
      <vt:lpstr>1_Office Theme</vt:lpstr>
      <vt:lpstr>R5.7 Measurements Change Summary</vt:lpstr>
      <vt:lpstr>Content for R5.7 MHB Point Release</vt:lpstr>
      <vt:lpstr>MHB / PCT 5.7 Release Milestones</vt:lpstr>
      <vt:lpstr>Revision Process</vt:lpstr>
      <vt:lpstr>Handbook Production Process BPCP-031</vt:lpstr>
      <vt:lpstr>PowerPoint Presentation</vt:lpstr>
      <vt:lpstr>PowerPoint Presentation</vt:lpstr>
      <vt:lpstr>Why Join a Sub-team?</vt:lpstr>
      <vt:lpstr>Changes</vt:lpstr>
      <vt:lpstr>Section 3.5.2 k) </vt:lpstr>
      <vt:lpstr>Section 4.2.5 Product Exclusions </vt:lpstr>
      <vt:lpstr>Section 7 Hardware Measurements</vt:lpstr>
      <vt:lpstr>Section 8.2 </vt:lpstr>
      <vt:lpstr>Section 8.2 eSPR Description</vt:lpstr>
      <vt:lpstr>Section 8.2 eSPR Rules</vt:lpstr>
      <vt:lpstr>Section 8.2 eSPR Exclusions</vt:lpstr>
      <vt:lpstr>Section 8.2 eSPR Data</vt:lpstr>
      <vt:lpstr>Section 8.2 eSPR Formulas</vt:lpstr>
      <vt:lpstr>Product and Service Category Tables</vt:lpstr>
      <vt:lpstr>Point Release Certification</vt:lpstr>
      <vt:lpstr>Point Release Certification Rules</vt:lpstr>
      <vt:lpstr>Point Release Certification Rules</vt:lpstr>
      <vt:lpstr>Point Release Certification Rules</vt:lpstr>
      <vt:lpstr>Point Release Publication and Pricing</vt:lpstr>
      <vt:lpstr>Point Release Publication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Simmons</dc:creator>
  <cp:lastModifiedBy>Tom Yohe</cp:lastModifiedBy>
  <cp:revision>88</cp:revision>
  <cp:lastPrinted>2018-01-05T15:20:43Z</cp:lastPrinted>
  <dcterms:created xsi:type="dcterms:W3CDTF">2018-01-05T00:24:50Z</dcterms:created>
  <dcterms:modified xsi:type="dcterms:W3CDTF">2020-08-11T19:33:52Z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0x01010028B3589DAD7E1349BB9173A8E105AB73</vt:lpwstr>
  </property>
  <property fmtid="{D5CDD505-2E9C-101B-9397-08002B2CF9AE}" pid="3" name="ArticulateGUID">
    <vt:lpwstr>F1681539-8279-4E77-BA7F-7CF767A315CA</vt:lpwstr>
  </property>
  <property fmtid="{D5CDD505-2E9C-101B-9397-08002B2CF9AE}" pid="4" name="ArticulatePath">
    <vt:lpwstr>R5.7 Measurements Change Summary</vt:lpwstr>
  </property>
</Properties>
</file>